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1"/>
  </p:sldMasterIdLst>
  <p:notesMasterIdLst>
    <p:notesMasterId r:id="rId19"/>
  </p:notesMasterIdLst>
  <p:sldIdLst>
    <p:sldId id="256" r:id="rId2"/>
    <p:sldId id="257" r:id="rId3"/>
    <p:sldId id="259" r:id="rId4"/>
    <p:sldId id="260" r:id="rId5"/>
    <p:sldId id="276" r:id="rId6"/>
    <p:sldId id="275" r:id="rId7"/>
    <p:sldId id="277" r:id="rId8"/>
    <p:sldId id="265" r:id="rId9"/>
    <p:sldId id="289" r:id="rId10"/>
    <p:sldId id="267" r:id="rId11"/>
    <p:sldId id="290" r:id="rId12"/>
    <p:sldId id="268" r:id="rId13"/>
    <p:sldId id="269" r:id="rId14"/>
    <p:sldId id="271" r:id="rId15"/>
    <p:sldId id="258" r:id="rId16"/>
    <p:sldId id="272" r:id="rId17"/>
    <p:sldId id="298" r:id="rId18"/>
  </p:sldIdLst>
  <p:sldSz cx="12192000" cy="6858000"/>
  <p:notesSz cx="6858000" cy="9144000"/>
  <p:embeddedFontLs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Consolas" panose="020B0609020204030204" pitchFamily="49" charset="0"/>
      <p:regular r:id="rId24"/>
      <p:bold r:id="rId25"/>
      <p:italic r:id="rId26"/>
      <p:boldItalic r:id="rId27"/>
    </p:embeddedFont>
    <p:embeddedFont>
      <p:font typeface="Lato" panose="020F0502020204030203" pitchFamily="34" charset="0"/>
      <p:regular r:id="rId28"/>
      <p:bold r:id="rId29"/>
      <p:italic r:id="rId30"/>
      <p:boldItalic r:id="rId31"/>
    </p:embeddedFont>
    <p:embeddedFont>
      <p:font typeface="Raleway" pitchFamily="2" charset="0"/>
      <p:regular r:id="rId32"/>
      <p:bold r:id="rId33"/>
      <p:italic r:id="rId34"/>
      <p:boldItalic r:id="rId35"/>
    </p:embeddedFont>
    <p:embeddedFont>
      <p:font typeface="Verdana" panose="020B0604030504040204" pitchFamily="34" charset="0"/>
      <p:regular r:id="rId36"/>
      <p:bold r:id="rId37"/>
      <p:italic r:id="rId38"/>
      <p:boldItalic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3DF5C2E-412D-4AD5-9CE1-8C101B054AA3}" v="3" dt="2021-10-20T19:16:27.897"/>
  </p1510:revLst>
</p1510:revInfo>
</file>

<file path=ppt/tableStyles.xml><?xml version="1.0" encoding="utf-8"?>
<a:tblStyleLst xmlns:a="http://schemas.openxmlformats.org/drawingml/2006/main" def="{537994D0-9346-4728-8C4A-BCE8A998950B}">
  <a:tblStyle styleId="{537994D0-9346-4728-8C4A-BCE8A998950B}" styleName="Table_0">
    <a:wholeTbl>
      <a:tcTxStyle b="off" i="off">
        <a:font>
          <a:latin typeface="Calisto MT"/>
          <a:ea typeface="Calisto MT"/>
          <a:cs typeface="Calisto MT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3E8E7"/>
          </a:solidFill>
        </a:fill>
      </a:tcStyle>
    </a:wholeTbl>
    <a:band1H>
      <a:tcTxStyle/>
      <a:tcStyle>
        <a:tcBdr/>
        <a:fill>
          <a:solidFill>
            <a:srgbClr val="E7CECB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E7CECB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sto MT"/>
          <a:ea typeface="Calisto MT"/>
          <a:cs typeface="Calisto MT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sto MT"/>
          <a:ea typeface="Calisto MT"/>
          <a:cs typeface="Calisto MT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sto MT"/>
          <a:ea typeface="Calisto MT"/>
          <a:cs typeface="Calisto MT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sto MT"/>
          <a:ea typeface="Calisto MT"/>
          <a:cs typeface="Calisto MT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8176" autoAdjust="0"/>
  </p:normalViewPr>
  <p:slideViewPr>
    <p:cSldViewPr snapToGrid="0">
      <p:cViewPr varScale="1">
        <p:scale>
          <a:sx n="102" d="100"/>
          <a:sy n="102" d="100"/>
        </p:scale>
        <p:origin x="91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9" Type="http://schemas.openxmlformats.org/officeDocument/2006/relationships/font" Target="fonts/font20.fntdata"/><Relationship Id="rId21" Type="http://schemas.openxmlformats.org/officeDocument/2006/relationships/font" Target="fonts/font2.fntdata"/><Relationship Id="rId34" Type="http://schemas.openxmlformats.org/officeDocument/2006/relationships/font" Target="fonts/font15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font" Target="fonts/font18.fntdata"/><Relationship Id="rId40" Type="http://schemas.openxmlformats.org/officeDocument/2006/relationships/presProps" Target="presProps.xml"/><Relationship Id="rId45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font" Target="fonts/font17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4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font" Target="fonts/font16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font" Target="fonts/font14.fntdata"/><Relationship Id="rId38" Type="http://schemas.openxmlformats.org/officeDocument/2006/relationships/font" Target="fonts/font19.fntdata"/><Relationship Id="rId20" Type="http://schemas.openxmlformats.org/officeDocument/2006/relationships/font" Target="fonts/font1.fntdata"/><Relationship Id="rId4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eremy Bergmann" userId="2355ee0d-2b6e-4bfe-a235-383daf8df8e3" providerId="ADAL" clId="{93DF5C2E-412D-4AD5-9CE1-8C101B054AA3}"/>
    <pc:docChg chg="undo custSel addSld delSld modSld">
      <pc:chgData name="Jeremy Bergmann" userId="2355ee0d-2b6e-4bfe-a235-383daf8df8e3" providerId="ADAL" clId="{93DF5C2E-412D-4AD5-9CE1-8C101B054AA3}" dt="2021-10-20T19:16:31.994" v="310" actId="2696"/>
      <pc:docMkLst>
        <pc:docMk/>
      </pc:docMkLst>
      <pc:sldChg chg="modSp mod">
        <pc:chgData name="Jeremy Bergmann" userId="2355ee0d-2b6e-4bfe-a235-383daf8df8e3" providerId="ADAL" clId="{93DF5C2E-412D-4AD5-9CE1-8C101B054AA3}" dt="2021-10-20T18:59:45.268" v="47" actId="20577"/>
        <pc:sldMkLst>
          <pc:docMk/>
          <pc:sldMk cId="0" sldId="257"/>
        </pc:sldMkLst>
        <pc:spChg chg="mod">
          <ac:chgData name="Jeremy Bergmann" userId="2355ee0d-2b6e-4bfe-a235-383daf8df8e3" providerId="ADAL" clId="{93DF5C2E-412D-4AD5-9CE1-8C101B054AA3}" dt="2021-10-20T18:59:45.268" v="47" actId="20577"/>
          <ac:spMkLst>
            <pc:docMk/>
            <pc:sldMk cId="0" sldId="257"/>
            <ac:spMk id="186" creationId="{00000000-0000-0000-0000-000000000000}"/>
          </ac:spMkLst>
        </pc:spChg>
      </pc:sldChg>
      <pc:sldChg chg="add">
        <pc:chgData name="Jeremy Bergmann" userId="2355ee0d-2b6e-4bfe-a235-383daf8df8e3" providerId="ADAL" clId="{93DF5C2E-412D-4AD5-9CE1-8C101B054AA3}" dt="2021-10-20T19:16:27.896" v="309"/>
        <pc:sldMkLst>
          <pc:docMk/>
          <pc:sldMk cId="0" sldId="258"/>
        </pc:sldMkLst>
      </pc:sldChg>
      <pc:sldChg chg="modSp mod">
        <pc:chgData name="Jeremy Bergmann" userId="2355ee0d-2b6e-4bfe-a235-383daf8df8e3" providerId="ADAL" clId="{93DF5C2E-412D-4AD5-9CE1-8C101B054AA3}" dt="2021-10-20T19:01:40.775" v="57" actId="20577"/>
        <pc:sldMkLst>
          <pc:docMk/>
          <pc:sldMk cId="0" sldId="260"/>
        </pc:sldMkLst>
        <pc:spChg chg="mod">
          <ac:chgData name="Jeremy Bergmann" userId="2355ee0d-2b6e-4bfe-a235-383daf8df8e3" providerId="ADAL" clId="{93DF5C2E-412D-4AD5-9CE1-8C101B054AA3}" dt="2021-10-20T19:01:40.775" v="57" actId="20577"/>
          <ac:spMkLst>
            <pc:docMk/>
            <pc:sldMk cId="0" sldId="260"/>
            <ac:spMk id="205" creationId="{00000000-0000-0000-0000-000000000000}"/>
          </ac:spMkLst>
        </pc:spChg>
      </pc:sldChg>
      <pc:sldChg chg="modNotesTx">
        <pc:chgData name="Jeremy Bergmann" userId="2355ee0d-2b6e-4bfe-a235-383daf8df8e3" providerId="ADAL" clId="{93DF5C2E-412D-4AD5-9CE1-8C101B054AA3}" dt="2021-10-20T19:04:05.272" v="65"/>
        <pc:sldMkLst>
          <pc:docMk/>
          <pc:sldMk cId="0" sldId="265"/>
        </pc:sldMkLst>
      </pc:sldChg>
      <pc:sldChg chg="modSp mod modNotesTx">
        <pc:chgData name="Jeremy Bergmann" userId="2355ee0d-2b6e-4bfe-a235-383daf8df8e3" providerId="ADAL" clId="{93DF5C2E-412D-4AD5-9CE1-8C101B054AA3}" dt="2021-10-20T19:14:47.191" v="308" actId="113"/>
        <pc:sldMkLst>
          <pc:docMk/>
          <pc:sldMk cId="0" sldId="267"/>
        </pc:sldMkLst>
        <pc:spChg chg="mod">
          <ac:chgData name="Jeremy Bergmann" userId="2355ee0d-2b6e-4bfe-a235-383daf8df8e3" providerId="ADAL" clId="{93DF5C2E-412D-4AD5-9CE1-8C101B054AA3}" dt="2021-10-20T19:14:47.191" v="308" actId="113"/>
          <ac:spMkLst>
            <pc:docMk/>
            <pc:sldMk cId="0" sldId="267"/>
            <ac:spMk id="258" creationId="{00000000-0000-0000-0000-000000000000}"/>
          </ac:spMkLst>
        </pc:spChg>
      </pc:sldChg>
      <pc:sldChg chg="modNotesTx">
        <pc:chgData name="Jeremy Bergmann" userId="2355ee0d-2b6e-4bfe-a235-383daf8df8e3" providerId="ADAL" clId="{93DF5C2E-412D-4AD5-9CE1-8C101B054AA3}" dt="2021-10-20T19:11:10.638" v="139" actId="20577"/>
        <pc:sldMkLst>
          <pc:docMk/>
          <pc:sldMk cId="0" sldId="268"/>
        </pc:sldMkLst>
      </pc:sldChg>
      <pc:sldChg chg="addSp delSp modSp mod">
        <pc:chgData name="Jeremy Bergmann" userId="2355ee0d-2b6e-4bfe-a235-383daf8df8e3" providerId="ADAL" clId="{93DF5C2E-412D-4AD5-9CE1-8C101B054AA3}" dt="2021-10-20T19:14:36.934" v="307" actId="113"/>
        <pc:sldMkLst>
          <pc:docMk/>
          <pc:sldMk cId="0" sldId="269"/>
        </pc:sldMkLst>
        <pc:spChg chg="add del">
          <ac:chgData name="Jeremy Bergmann" userId="2355ee0d-2b6e-4bfe-a235-383daf8df8e3" providerId="ADAL" clId="{93DF5C2E-412D-4AD5-9CE1-8C101B054AA3}" dt="2021-10-20T19:08:53.686" v="91" actId="478"/>
          <ac:spMkLst>
            <pc:docMk/>
            <pc:sldMk cId="0" sldId="269"/>
            <ac:spMk id="8" creationId="{5DD5A7D8-BD88-4BAF-8018-D7CB68DF3D0D}"/>
          </ac:spMkLst>
        </pc:spChg>
        <pc:spChg chg="add mod">
          <ac:chgData name="Jeremy Bergmann" userId="2355ee0d-2b6e-4bfe-a235-383daf8df8e3" providerId="ADAL" clId="{93DF5C2E-412D-4AD5-9CE1-8C101B054AA3}" dt="2021-10-20T19:09:58.671" v="106" actId="2711"/>
          <ac:spMkLst>
            <pc:docMk/>
            <pc:sldMk cId="0" sldId="269"/>
            <ac:spMk id="10" creationId="{94E4C374-9893-4EA3-9E1B-B2C6BD87D9AD}"/>
          </ac:spMkLst>
        </pc:spChg>
        <pc:spChg chg="add mod">
          <ac:chgData name="Jeremy Bergmann" userId="2355ee0d-2b6e-4bfe-a235-383daf8df8e3" providerId="ADAL" clId="{93DF5C2E-412D-4AD5-9CE1-8C101B054AA3}" dt="2021-10-20T19:14:36.934" v="307" actId="113"/>
          <ac:spMkLst>
            <pc:docMk/>
            <pc:sldMk cId="0" sldId="269"/>
            <ac:spMk id="12" creationId="{9B5AA889-3526-4135-B1C7-7087AA788585}"/>
          </ac:spMkLst>
        </pc:spChg>
        <pc:spChg chg="mod">
          <ac:chgData name="Jeremy Bergmann" userId="2355ee0d-2b6e-4bfe-a235-383daf8df8e3" providerId="ADAL" clId="{93DF5C2E-412D-4AD5-9CE1-8C101B054AA3}" dt="2021-10-20T19:09:31.675" v="101" actId="1076"/>
          <ac:spMkLst>
            <pc:docMk/>
            <pc:sldMk cId="0" sldId="269"/>
            <ac:spMk id="275" creationId="{00000000-0000-0000-0000-000000000000}"/>
          </ac:spMkLst>
        </pc:spChg>
        <pc:picChg chg="mod">
          <ac:chgData name="Jeremy Bergmann" userId="2355ee0d-2b6e-4bfe-a235-383daf8df8e3" providerId="ADAL" clId="{93DF5C2E-412D-4AD5-9CE1-8C101B054AA3}" dt="2021-10-20T19:09:34.377" v="102" actId="1076"/>
          <ac:picMkLst>
            <pc:docMk/>
            <pc:sldMk cId="0" sldId="269"/>
            <ac:picMk id="276" creationId="{00000000-0000-0000-0000-000000000000}"/>
          </ac:picMkLst>
        </pc:picChg>
      </pc:sldChg>
      <pc:sldChg chg="del">
        <pc:chgData name="Jeremy Bergmann" userId="2355ee0d-2b6e-4bfe-a235-383daf8df8e3" providerId="ADAL" clId="{93DF5C2E-412D-4AD5-9CE1-8C101B054AA3}" dt="2021-10-20T19:16:31.994" v="310" actId="2696"/>
        <pc:sldMkLst>
          <pc:docMk/>
          <pc:sldMk cId="2110584022" sldId="270"/>
        </pc:sldMkLst>
      </pc:sldChg>
      <pc:sldChg chg="add">
        <pc:chgData name="Jeremy Bergmann" userId="2355ee0d-2b6e-4bfe-a235-383daf8df8e3" providerId="ADAL" clId="{93DF5C2E-412D-4AD5-9CE1-8C101B054AA3}" dt="2021-10-20T19:16:27.896" v="309"/>
        <pc:sldMkLst>
          <pc:docMk/>
          <pc:sldMk cId="0" sldId="272"/>
        </pc:sldMkLst>
      </pc:sldChg>
      <pc:sldChg chg="modSp mod">
        <pc:chgData name="Jeremy Bergmann" userId="2355ee0d-2b6e-4bfe-a235-383daf8df8e3" providerId="ADAL" clId="{93DF5C2E-412D-4AD5-9CE1-8C101B054AA3}" dt="2021-10-20T19:02:11.899" v="58"/>
        <pc:sldMkLst>
          <pc:docMk/>
          <pc:sldMk cId="0" sldId="275"/>
        </pc:sldMkLst>
        <pc:spChg chg="mod">
          <ac:chgData name="Jeremy Bergmann" userId="2355ee0d-2b6e-4bfe-a235-383daf8df8e3" providerId="ADAL" clId="{93DF5C2E-412D-4AD5-9CE1-8C101B054AA3}" dt="2021-10-20T19:02:11.899" v="58"/>
          <ac:spMkLst>
            <pc:docMk/>
            <pc:sldMk cId="0" sldId="275"/>
            <ac:spMk id="205" creationId="{00000000-0000-0000-0000-000000000000}"/>
          </ac:spMkLst>
        </pc:spChg>
      </pc:sldChg>
      <pc:sldChg chg="modSp mod">
        <pc:chgData name="Jeremy Bergmann" userId="2355ee0d-2b6e-4bfe-a235-383daf8df8e3" providerId="ADAL" clId="{93DF5C2E-412D-4AD5-9CE1-8C101B054AA3}" dt="2021-10-20T19:00:20.559" v="49" actId="1076"/>
        <pc:sldMkLst>
          <pc:docMk/>
          <pc:sldMk cId="0" sldId="276"/>
        </pc:sldMkLst>
        <pc:spChg chg="mod">
          <ac:chgData name="Jeremy Bergmann" userId="2355ee0d-2b6e-4bfe-a235-383daf8df8e3" providerId="ADAL" clId="{93DF5C2E-412D-4AD5-9CE1-8C101B054AA3}" dt="2021-10-20T19:00:14.017" v="48" actId="1076"/>
          <ac:spMkLst>
            <pc:docMk/>
            <pc:sldMk cId="0" sldId="276"/>
            <ac:spMk id="2" creationId="{1DC55ECD-61C8-447A-9FBC-7F6FEFB4BBD2}"/>
          </ac:spMkLst>
        </pc:spChg>
        <pc:graphicFrameChg chg="mod">
          <ac:chgData name="Jeremy Bergmann" userId="2355ee0d-2b6e-4bfe-a235-383daf8df8e3" providerId="ADAL" clId="{93DF5C2E-412D-4AD5-9CE1-8C101B054AA3}" dt="2021-10-20T19:00:20.559" v="49" actId="1076"/>
          <ac:graphicFrameMkLst>
            <pc:docMk/>
            <pc:sldMk cId="0" sldId="276"/>
            <ac:graphicFrameMk id="213" creationId="{00000000-0000-0000-0000-000000000000}"/>
          </ac:graphicFrameMkLst>
        </pc:graphicFrameChg>
      </pc:sldChg>
      <pc:sldChg chg="add">
        <pc:chgData name="Jeremy Bergmann" userId="2355ee0d-2b6e-4bfe-a235-383daf8df8e3" providerId="ADAL" clId="{93DF5C2E-412D-4AD5-9CE1-8C101B054AA3}" dt="2021-10-19T22:08:08.971" v="0"/>
        <pc:sldMkLst>
          <pc:docMk/>
          <pc:sldMk cId="2526615778" sldId="298"/>
        </pc:sldMkLst>
      </pc:sldChg>
    </pc:docChg>
  </pc:docChgLst>
  <pc:docChgLst>
    <pc:chgData name="Jeremy Bergmann" userId="c2589a63-7d35-4bd4-b1d6-7fbcacc677e5" providerId="ADAL" clId="{8FDAA1D7-A24E-40B4-B427-06533809C5F5}"/>
    <pc:docChg chg="custSel delSld modSld delMainMaster">
      <pc:chgData name="Jeremy Bergmann" userId="c2589a63-7d35-4bd4-b1d6-7fbcacc677e5" providerId="ADAL" clId="{8FDAA1D7-A24E-40B4-B427-06533809C5F5}" dt="2020-05-26T14:33:18.291" v="25" actId="20577"/>
      <pc:docMkLst>
        <pc:docMk/>
      </pc:docMkLst>
      <pc:sldChg chg="modSp mod">
        <pc:chgData name="Jeremy Bergmann" userId="c2589a63-7d35-4bd4-b1d6-7fbcacc677e5" providerId="ADAL" clId="{8FDAA1D7-A24E-40B4-B427-06533809C5F5}" dt="2020-05-26T14:33:18.291" v="25" actId="20577"/>
        <pc:sldMkLst>
          <pc:docMk/>
          <pc:sldMk cId="0" sldId="257"/>
        </pc:sldMkLst>
        <pc:spChg chg="mod">
          <ac:chgData name="Jeremy Bergmann" userId="c2589a63-7d35-4bd4-b1d6-7fbcacc677e5" providerId="ADAL" clId="{8FDAA1D7-A24E-40B4-B427-06533809C5F5}" dt="2020-05-26T14:33:18.291" v="25" actId="20577"/>
          <ac:spMkLst>
            <pc:docMk/>
            <pc:sldMk cId="0" sldId="257"/>
            <ac:spMk id="185" creationId="{00000000-0000-0000-0000-000000000000}"/>
          </ac:spMkLst>
        </pc:spChg>
      </pc:sldChg>
      <pc:sldChg chg="del">
        <pc:chgData name="Jeremy Bergmann" userId="c2589a63-7d35-4bd4-b1d6-7fbcacc677e5" providerId="ADAL" clId="{8FDAA1D7-A24E-40B4-B427-06533809C5F5}" dt="2020-05-26T13:16:30.759" v="0" actId="47"/>
        <pc:sldMkLst>
          <pc:docMk/>
          <pc:sldMk cId="0" sldId="258"/>
        </pc:sldMkLst>
      </pc:sldChg>
      <pc:sldChg chg="del">
        <pc:chgData name="Jeremy Bergmann" userId="c2589a63-7d35-4bd4-b1d6-7fbcacc677e5" providerId="ADAL" clId="{8FDAA1D7-A24E-40B4-B427-06533809C5F5}" dt="2020-05-26T13:16:39.073" v="1" actId="47"/>
        <pc:sldMkLst>
          <pc:docMk/>
          <pc:sldMk cId="0" sldId="272"/>
        </pc:sldMkLst>
      </pc:sldChg>
      <pc:sldMasterChg chg="del delSldLayout">
        <pc:chgData name="Jeremy Bergmann" userId="c2589a63-7d35-4bd4-b1d6-7fbcacc677e5" providerId="ADAL" clId="{8FDAA1D7-A24E-40B4-B427-06533809C5F5}" dt="2020-05-26T13:16:30.759" v="0" actId="47"/>
        <pc:sldMasterMkLst>
          <pc:docMk/>
          <pc:sldMasterMk cId="0" sldId="2147483673"/>
        </pc:sldMasterMkLst>
        <pc:sldLayoutChg chg="del">
          <pc:chgData name="Jeremy Bergmann" userId="c2589a63-7d35-4bd4-b1d6-7fbcacc677e5" providerId="ADAL" clId="{8FDAA1D7-A24E-40B4-B427-06533809C5F5}" dt="2020-05-26T13:16:30.759" v="0" actId="47"/>
          <pc:sldLayoutMkLst>
            <pc:docMk/>
            <pc:sldMasterMk cId="0" sldId="2147483673"/>
            <pc:sldLayoutMk cId="0" sldId="2147483660"/>
          </pc:sldLayoutMkLst>
        </pc:sldLayoutChg>
        <pc:sldLayoutChg chg="del">
          <pc:chgData name="Jeremy Bergmann" userId="c2589a63-7d35-4bd4-b1d6-7fbcacc677e5" providerId="ADAL" clId="{8FDAA1D7-A24E-40B4-B427-06533809C5F5}" dt="2020-05-26T13:16:30.759" v="0" actId="47"/>
          <pc:sldLayoutMkLst>
            <pc:docMk/>
            <pc:sldMasterMk cId="0" sldId="2147483673"/>
            <pc:sldLayoutMk cId="0" sldId="2147483661"/>
          </pc:sldLayoutMkLst>
        </pc:sldLayoutChg>
        <pc:sldLayoutChg chg="del">
          <pc:chgData name="Jeremy Bergmann" userId="c2589a63-7d35-4bd4-b1d6-7fbcacc677e5" providerId="ADAL" clId="{8FDAA1D7-A24E-40B4-B427-06533809C5F5}" dt="2020-05-26T13:16:30.759" v="0" actId="47"/>
          <pc:sldLayoutMkLst>
            <pc:docMk/>
            <pc:sldMasterMk cId="0" sldId="2147483673"/>
            <pc:sldLayoutMk cId="0" sldId="2147483662"/>
          </pc:sldLayoutMkLst>
        </pc:sldLayoutChg>
        <pc:sldLayoutChg chg="del">
          <pc:chgData name="Jeremy Bergmann" userId="c2589a63-7d35-4bd4-b1d6-7fbcacc677e5" providerId="ADAL" clId="{8FDAA1D7-A24E-40B4-B427-06533809C5F5}" dt="2020-05-26T13:16:30.759" v="0" actId="47"/>
          <pc:sldLayoutMkLst>
            <pc:docMk/>
            <pc:sldMasterMk cId="0" sldId="2147483673"/>
            <pc:sldLayoutMk cId="0" sldId="2147483663"/>
          </pc:sldLayoutMkLst>
        </pc:sldLayoutChg>
        <pc:sldLayoutChg chg="del">
          <pc:chgData name="Jeremy Bergmann" userId="c2589a63-7d35-4bd4-b1d6-7fbcacc677e5" providerId="ADAL" clId="{8FDAA1D7-A24E-40B4-B427-06533809C5F5}" dt="2020-05-26T13:16:30.759" v="0" actId="47"/>
          <pc:sldLayoutMkLst>
            <pc:docMk/>
            <pc:sldMasterMk cId="0" sldId="2147483673"/>
            <pc:sldLayoutMk cId="0" sldId="2147483664"/>
          </pc:sldLayoutMkLst>
        </pc:sldLayoutChg>
        <pc:sldLayoutChg chg="del">
          <pc:chgData name="Jeremy Bergmann" userId="c2589a63-7d35-4bd4-b1d6-7fbcacc677e5" providerId="ADAL" clId="{8FDAA1D7-A24E-40B4-B427-06533809C5F5}" dt="2020-05-26T13:16:30.759" v="0" actId="47"/>
          <pc:sldLayoutMkLst>
            <pc:docMk/>
            <pc:sldMasterMk cId="0" sldId="2147483673"/>
            <pc:sldLayoutMk cId="0" sldId="2147483665"/>
          </pc:sldLayoutMkLst>
        </pc:sldLayoutChg>
        <pc:sldLayoutChg chg="del">
          <pc:chgData name="Jeremy Bergmann" userId="c2589a63-7d35-4bd4-b1d6-7fbcacc677e5" providerId="ADAL" clId="{8FDAA1D7-A24E-40B4-B427-06533809C5F5}" dt="2020-05-26T13:16:30.759" v="0" actId="47"/>
          <pc:sldLayoutMkLst>
            <pc:docMk/>
            <pc:sldMasterMk cId="0" sldId="2147483673"/>
            <pc:sldLayoutMk cId="0" sldId="2147483666"/>
          </pc:sldLayoutMkLst>
        </pc:sldLayoutChg>
        <pc:sldLayoutChg chg="del">
          <pc:chgData name="Jeremy Bergmann" userId="c2589a63-7d35-4bd4-b1d6-7fbcacc677e5" providerId="ADAL" clId="{8FDAA1D7-A24E-40B4-B427-06533809C5F5}" dt="2020-05-26T13:16:30.759" v="0" actId="47"/>
          <pc:sldLayoutMkLst>
            <pc:docMk/>
            <pc:sldMasterMk cId="0" sldId="2147483673"/>
            <pc:sldLayoutMk cId="0" sldId="2147483667"/>
          </pc:sldLayoutMkLst>
        </pc:sldLayoutChg>
        <pc:sldLayoutChg chg="del">
          <pc:chgData name="Jeremy Bergmann" userId="c2589a63-7d35-4bd4-b1d6-7fbcacc677e5" providerId="ADAL" clId="{8FDAA1D7-A24E-40B4-B427-06533809C5F5}" dt="2020-05-26T13:16:30.759" v="0" actId="47"/>
          <pc:sldLayoutMkLst>
            <pc:docMk/>
            <pc:sldMasterMk cId="0" sldId="2147483673"/>
            <pc:sldLayoutMk cId="0" sldId="2147483668"/>
          </pc:sldLayoutMkLst>
        </pc:sldLayoutChg>
        <pc:sldLayoutChg chg="del">
          <pc:chgData name="Jeremy Bergmann" userId="c2589a63-7d35-4bd4-b1d6-7fbcacc677e5" providerId="ADAL" clId="{8FDAA1D7-A24E-40B4-B427-06533809C5F5}" dt="2020-05-26T13:16:30.759" v="0" actId="47"/>
          <pc:sldLayoutMkLst>
            <pc:docMk/>
            <pc:sldMasterMk cId="0" sldId="2147483673"/>
            <pc:sldLayoutMk cId="0" sldId="2147483669"/>
          </pc:sldLayoutMkLst>
        </pc:sldLayoutChg>
        <pc:sldLayoutChg chg="del">
          <pc:chgData name="Jeremy Bergmann" userId="c2589a63-7d35-4bd4-b1d6-7fbcacc677e5" providerId="ADAL" clId="{8FDAA1D7-A24E-40B4-B427-06533809C5F5}" dt="2020-05-26T13:16:30.759" v="0" actId="47"/>
          <pc:sldLayoutMkLst>
            <pc:docMk/>
            <pc:sldMasterMk cId="0" sldId="2147483673"/>
            <pc:sldLayoutMk cId="0" sldId="2147483670"/>
          </pc:sldLayoutMkLst>
        </pc:sldLayoutChg>
        <pc:sldLayoutChg chg="del">
          <pc:chgData name="Jeremy Bergmann" userId="c2589a63-7d35-4bd4-b1d6-7fbcacc677e5" providerId="ADAL" clId="{8FDAA1D7-A24E-40B4-B427-06533809C5F5}" dt="2020-05-26T13:16:30.759" v="0" actId="47"/>
          <pc:sldLayoutMkLst>
            <pc:docMk/>
            <pc:sldMasterMk cId="0" sldId="2147483673"/>
            <pc:sldLayoutMk cId="0" sldId="2147483671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5038ce4af1_0_36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Comprehensive guide - https://www.w3resource.com/sql/subqueries/understanding-sql-subqueries.php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Select clause query:  </a:t>
            </a:r>
          </a:p>
          <a:p>
            <a:r>
              <a:rPr lang="en-US" dirty="0">
                <a:solidFill>
                  <a:srgbClr val="003399"/>
                </a:solidFill>
                <a:effectLst/>
                <a:latin typeface="Courier"/>
              </a:rPr>
              <a:t>SELECT </a:t>
            </a:r>
            <a:r>
              <a:rPr lang="en-US" dirty="0" err="1">
                <a:solidFill>
                  <a:srgbClr val="003399"/>
                </a:solidFill>
                <a:effectLst/>
                <a:latin typeface="Courier"/>
              </a:rPr>
              <a:t>customer.customer_num</a:t>
            </a:r>
            <a:r>
              <a:rPr lang="en-US" dirty="0">
                <a:solidFill>
                  <a:srgbClr val="003399"/>
                </a:solidFill>
                <a:effectLst/>
                <a:latin typeface="Courier"/>
              </a:rPr>
              <a:t>, (SELECT SUM(</a:t>
            </a:r>
            <a:r>
              <a:rPr lang="en-US" dirty="0" err="1">
                <a:solidFill>
                  <a:srgbClr val="003399"/>
                </a:solidFill>
                <a:effectLst/>
                <a:latin typeface="Courier"/>
              </a:rPr>
              <a:t>ship_charge</a:t>
            </a:r>
            <a:r>
              <a:rPr lang="en-US" dirty="0">
                <a:solidFill>
                  <a:srgbClr val="003399"/>
                </a:solidFill>
                <a:effectLst/>
                <a:latin typeface="Courier"/>
              </a:rPr>
              <a:t>) </a:t>
            </a:r>
          </a:p>
          <a:p>
            <a:r>
              <a:rPr lang="en-US" dirty="0">
                <a:solidFill>
                  <a:srgbClr val="003399"/>
                </a:solidFill>
                <a:effectLst/>
                <a:latin typeface="Courier"/>
              </a:rPr>
              <a:t>FROM orders </a:t>
            </a:r>
          </a:p>
          <a:p>
            <a:r>
              <a:rPr lang="en-US" dirty="0">
                <a:solidFill>
                  <a:srgbClr val="003399"/>
                </a:solidFill>
                <a:effectLst/>
                <a:latin typeface="Courier"/>
              </a:rPr>
              <a:t>WHERE </a:t>
            </a:r>
            <a:r>
              <a:rPr lang="en-US" dirty="0" err="1">
                <a:solidFill>
                  <a:srgbClr val="003399"/>
                </a:solidFill>
                <a:effectLst/>
                <a:latin typeface="Courier"/>
              </a:rPr>
              <a:t>customer.customer_num</a:t>
            </a:r>
            <a:r>
              <a:rPr lang="en-US" dirty="0">
                <a:solidFill>
                  <a:srgbClr val="003399"/>
                </a:solidFill>
                <a:effectLst/>
                <a:latin typeface="Courier"/>
              </a:rPr>
              <a:t> = </a:t>
            </a:r>
            <a:r>
              <a:rPr lang="en-US" dirty="0" err="1">
                <a:solidFill>
                  <a:srgbClr val="003399"/>
                </a:solidFill>
                <a:effectLst/>
                <a:latin typeface="Courier"/>
              </a:rPr>
              <a:t>orders.customer_num</a:t>
            </a:r>
            <a:r>
              <a:rPr lang="en-US" dirty="0">
                <a:solidFill>
                  <a:srgbClr val="003399"/>
                </a:solidFill>
                <a:effectLst/>
                <a:latin typeface="Courier"/>
              </a:rPr>
              <a:t>) </a:t>
            </a:r>
          </a:p>
          <a:p>
            <a:r>
              <a:rPr lang="en-US" dirty="0">
                <a:solidFill>
                  <a:srgbClr val="003399"/>
                </a:solidFill>
                <a:effectLst/>
                <a:latin typeface="Courier"/>
              </a:rPr>
              <a:t>AS </a:t>
            </a:r>
            <a:r>
              <a:rPr lang="en-US" dirty="0" err="1">
                <a:solidFill>
                  <a:srgbClr val="003399"/>
                </a:solidFill>
                <a:effectLst/>
                <a:latin typeface="Courier"/>
              </a:rPr>
              <a:t>total_ship_chg</a:t>
            </a:r>
            <a:r>
              <a:rPr lang="en-US" dirty="0">
                <a:solidFill>
                  <a:srgbClr val="003399"/>
                </a:solidFill>
                <a:effectLst/>
                <a:latin typeface="Courier"/>
              </a:rPr>
              <a:t> </a:t>
            </a:r>
          </a:p>
          <a:p>
            <a:r>
              <a:rPr lang="en-US" dirty="0">
                <a:solidFill>
                  <a:srgbClr val="003399"/>
                </a:solidFill>
                <a:effectLst/>
                <a:latin typeface="Courier"/>
              </a:rPr>
              <a:t>FROM customer </a:t>
            </a:r>
          </a:p>
          <a:p>
            <a:endParaRPr lang="en-US" dirty="0">
              <a:solidFill>
                <a:srgbClr val="003399"/>
              </a:solidFill>
              <a:effectLst/>
              <a:latin typeface="Courier"/>
            </a:endParaRPr>
          </a:p>
          <a:p>
            <a:endParaRPr lang="en-US" dirty="0">
              <a:solidFill>
                <a:srgbClr val="003399"/>
              </a:solidFill>
              <a:effectLst/>
              <a:latin typeface="Courier"/>
            </a:endParaRPr>
          </a:p>
          <a:p>
            <a:endParaRPr lang="en-US" dirty="0">
              <a:solidFill>
                <a:srgbClr val="003399"/>
              </a:solidFill>
              <a:effectLst/>
              <a:latin typeface="Couri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55" name="Google Shape;255;g5038ce4af1_0_3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5038ce4af1_0_36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55" name="Google Shape;255;g5038ce4af1_0_3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498435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4fe779e5c2_0_20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6899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lang="en-US" sz="1200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36899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SELECT   </a:t>
            </a:r>
            <a:r>
              <a:rPr lang="en-US" sz="1200" dirty="0" err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subq.continent</a:t>
            </a:r>
            <a:r>
              <a:rPr 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, SUM(</a:t>
            </a:r>
            <a:r>
              <a:rPr lang="en-US" sz="1200" dirty="0" err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subq.population</a:t>
            </a:r>
            <a:r>
              <a:rPr 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) as </a:t>
            </a:r>
            <a:r>
              <a:rPr lang="en-US" sz="1200" dirty="0" err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total_pop</a:t>
            </a:r>
            <a:endParaRPr lang="en-US" sz="1200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36899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FROM (</a:t>
            </a:r>
          </a:p>
          <a:p>
            <a:pPr marL="36899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select continent,  `name` as country, population</a:t>
            </a:r>
          </a:p>
          <a:p>
            <a:pPr marL="36899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from </a:t>
            </a:r>
            <a:r>
              <a:rPr lang="en-US" sz="1200" dirty="0" err="1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world.country</a:t>
            </a:r>
            <a:endParaRPr lang="en-US" sz="1200" dirty="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  <a:p>
            <a:pPr marL="36899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where continent = ‘</a:t>
            </a:r>
            <a:r>
              <a:rPr lang="en-US" sz="1200" dirty="0" err="1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asia</a:t>
            </a:r>
            <a:r>
              <a:rPr lang="en-US" sz="1200" dirty="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'</a:t>
            </a:r>
          </a:p>
          <a:p>
            <a:pPr marL="36899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)  AS </a:t>
            </a:r>
            <a:r>
              <a:rPr lang="en-US" sz="1200" dirty="0" err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subq</a:t>
            </a:r>
            <a:r>
              <a:rPr 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#using subquery</a:t>
            </a:r>
          </a:p>
          <a:p>
            <a:pPr marL="36899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group BY </a:t>
            </a:r>
            <a:r>
              <a:rPr lang="en-US" sz="1200" dirty="0" err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subq.Continent</a:t>
            </a:r>
            <a:endParaRPr lang="en-US" sz="1200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2" name="Google Shape;262;g4fe779e5c2_0_2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4fe779e5c2_0_2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g4fe779e5c2_0_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4fe779e5c2_0_2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4fe779e5c2_0_2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90" name="Google Shape;290;g4fe779e5c2_0_2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5e14dbad35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9" name="Google Shape;189;g5e14dbad3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5cfd485cd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5cfd485cd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298;g5cfd485cd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5038ce4af1_0_36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82" name="Google Shape;282;g5038ce4af1_0_3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614357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5038ce4af1_0_25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/>
              <a:t>Feynman technique: Learn -&gt; Explain -&gt; Reflect -&gt; Repeat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/>
              <a:t>What are the most important ideas from last class?</a:t>
            </a:r>
            <a:br>
              <a:rPr lang="en-US"/>
            </a:br>
            <a:br>
              <a:rPr lang="en-US"/>
            </a:br>
            <a:r>
              <a:rPr lang="en-US"/>
              <a:t>Write a summary of the information as if explaining to a 14 year old. </a:t>
            </a:r>
            <a:br>
              <a:rPr lang="en-US"/>
            </a:br>
            <a:r>
              <a:rPr lang="en-US"/>
              <a:t>Avoid jargon</a:t>
            </a:r>
            <a:br>
              <a:rPr lang="en-US"/>
            </a:br>
            <a:r>
              <a:rPr lang="en-US"/>
              <a:t>Keep the words and sentences simple</a:t>
            </a:r>
            <a:br>
              <a:rPr lang="en-US"/>
            </a:br>
            <a:r>
              <a:rPr lang="en-US"/>
              <a:t>Rely on memory</a:t>
            </a:r>
            <a:br>
              <a:rPr lang="en-US"/>
            </a:br>
            <a:r>
              <a:rPr lang="en-US"/>
              <a:t>Make the explanation visual, if possible</a:t>
            </a:r>
            <a:br>
              <a:rPr lang="en-US"/>
            </a:br>
            <a:br>
              <a:rPr lang="en-US"/>
            </a:br>
            <a:r>
              <a:rPr lang="en-US"/>
              <a:t>Note where you had difficulty or have knowledge gaps.</a:t>
            </a:r>
            <a:br>
              <a:rPr lang="en-US"/>
            </a:br>
            <a:r>
              <a:rPr lang="en-US"/>
              <a:t>These indicate things you should review, research, or ask questions about</a:t>
            </a:r>
            <a:br>
              <a:rPr lang="en-US"/>
            </a:b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g5038ce4af1_0_2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5038ce4af1_0_38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Feynman technique: Learn -&gt; Explain -&gt; Reflect -&gt; Repeat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are the most important ideas from last class?</a:t>
            </a:r>
            <a:br>
              <a:rPr lang="en-US"/>
            </a:br>
            <a:br>
              <a:rPr lang="en-US"/>
            </a:br>
            <a:r>
              <a:rPr lang="en-US"/>
              <a:t>Write a summary of the information as if explaining to a 14 year old. </a:t>
            </a:r>
            <a:br>
              <a:rPr lang="en-US"/>
            </a:br>
            <a:r>
              <a:rPr lang="en-US"/>
              <a:t>Avoid jargon</a:t>
            </a:r>
            <a:br>
              <a:rPr lang="en-US"/>
            </a:br>
            <a:r>
              <a:rPr lang="en-US"/>
              <a:t>Keep the words and sentences simple</a:t>
            </a:r>
            <a:br>
              <a:rPr lang="en-US"/>
            </a:br>
            <a:r>
              <a:rPr lang="en-US"/>
              <a:t>Rely on memory</a:t>
            </a:r>
            <a:br>
              <a:rPr lang="en-US"/>
            </a:br>
            <a:r>
              <a:rPr lang="en-US"/>
              <a:t>Make the explanation visual, if possible</a:t>
            </a:r>
            <a:br>
              <a:rPr lang="en-US"/>
            </a:br>
            <a:br>
              <a:rPr lang="en-US"/>
            </a:br>
            <a:r>
              <a:rPr lang="en-US"/>
              <a:t>Note where you had difficulty or have knowledge gaps.</a:t>
            </a:r>
            <a:br>
              <a:rPr lang="en-US"/>
            </a:br>
            <a:r>
              <a:rPr lang="en-US"/>
              <a:t>These indicate things you should review, research, or ask questions about</a:t>
            </a:r>
            <a:br>
              <a:rPr lang="en-US"/>
            </a:b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g5038ce4af1_0_3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4fe779e5c2_0_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6899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Lato"/>
                <a:ea typeface="Lato"/>
                <a:cs typeface="Lato"/>
                <a:sym typeface="Lato"/>
              </a:rPr>
              <a:t>SELECT continent,  name as country #what columns to get</a:t>
            </a:r>
          </a:p>
          <a:p>
            <a:pPr marL="36899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Lato"/>
                <a:ea typeface="Lato"/>
                <a:cs typeface="Lato"/>
                <a:sym typeface="Lato"/>
              </a:rPr>
              <a:t>FROM </a:t>
            </a:r>
            <a:r>
              <a:rPr lang="en-US" sz="1200" dirty="0" err="1">
                <a:solidFill>
                  <a:schemeClr val="accent6">
                    <a:lumMod val="50000"/>
                  </a:schemeClr>
                </a:solidFill>
                <a:latin typeface="Lato"/>
                <a:ea typeface="Lato"/>
                <a:cs typeface="Lato"/>
                <a:sym typeface="Lato"/>
              </a:rPr>
              <a:t>world.country</a:t>
            </a:r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Lato"/>
                <a:ea typeface="Lato"/>
                <a:cs typeface="Lato"/>
                <a:sym typeface="Lato"/>
              </a:rPr>
              <a:t> #what schema/table to read</a:t>
            </a:r>
          </a:p>
          <a:p>
            <a:pPr marL="36899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Lato"/>
                <a:ea typeface="Lato"/>
                <a:cs typeface="Lato"/>
                <a:sym typeface="Lato"/>
              </a:rPr>
              <a:t>WHERE continent  = ‘</a:t>
            </a:r>
            <a:r>
              <a:rPr lang="en-US" sz="1200" dirty="0" err="1">
                <a:solidFill>
                  <a:schemeClr val="accent6">
                    <a:lumMod val="50000"/>
                  </a:schemeClr>
                </a:solidFill>
                <a:latin typeface="Lato"/>
                <a:ea typeface="Lato"/>
                <a:cs typeface="Lato"/>
                <a:sym typeface="Lato"/>
              </a:rPr>
              <a:t>asia</a:t>
            </a:r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Lato"/>
                <a:ea typeface="Lato"/>
                <a:cs typeface="Lato"/>
                <a:sym typeface="Lato"/>
              </a:rPr>
              <a:t>' #limit results”</a:t>
            </a:r>
          </a:p>
          <a:p>
            <a:pPr marL="36899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Lato"/>
                <a:ea typeface="Lato"/>
                <a:cs typeface="Lato"/>
                <a:sym typeface="Lato"/>
              </a:rPr>
              <a:t>ORDER BY continent, country DESC  #Sort rows in result”</a:t>
            </a:r>
          </a:p>
          <a:p>
            <a:pPr marL="36899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accent6">
                    <a:lumMod val="50000"/>
                  </a:schemeClr>
                </a:solidFill>
                <a:latin typeface="Lato"/>
                <a:ea typeface="Lato"/>
                <a:cs typeface="Lato"/>
                <a:sym typeface="Lato"/>
              </a:rPr>
              <a:t>LIMIT 10 #number of rows to “bring back”</a:t>
            </a:r>
            <a:endParaRPr lang="en-US" sz="1200" dirty="0">
              <a:solidFill>
                <a:schemeClr val="accent6">
                  <a:lumMod val="50000"/>
                </a:schemeClr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1" name="Google Shape;201;g4fe779e5c2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5038ce4af1_0_37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“Main clauses” in descending order of operations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Wildcard characters: %, _, *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CASE: if-then statements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JOIN: mostly use INNER, LEFT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HAVING: WHERE for groups (http://www.mysqltutorial.org/mysql-having.aspx)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BETWEEN is inclusive</a:t>
            </a:r>
            <a:endParaRPr dirty="0"/>
          </a:p>
        </p:txBody>
      </p:sp>
      <p:sp>
        <p:nvSpPr>
          <p:cNvPr id="210" name="Google Shape;210;g5038ce4af1_0_3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4fe779e5c2_0_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6899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Lato"/>
                <a:ea typeface="Lato"/>
                <a:cs typeface="Lato"/>
                <a:sym typeface="Lato"/>
              </a:rPr>
              <a:t>SELECT continent,  name as country #what columns to get</a:t>
            </a:r>
          </a:p>
          <a:p>
            <a:pPr marL="36899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Lato"/>
                <a:ea typeface="Lato"/>
                <a:cs typeface="Lato"/>
                <a:sym typeface="Lato"/>
              </a:rPr>
              <a:t>FROM </a:t>
            </a:r>
            <a:r>
              <a:rPr lang="en-US" sz="1200" dirty="0" err="1">
                <a:solidFill>
                  <a:schemeClr val="accent6">
                    <a:lumMod val="50000"/>
                  </a:schemeClr>
                </a:solidFill>
                <a:latin typeface="Lato"/>
                <a:ea typeface="Lato"/>
                <a:cs typeface="Lato"/>
                <a:sym typeface="Lato"/>
              </a:rPr>
              <a:t>world.country</a:t>
            </a:r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Lato"/>
                <a:ea typeface="Lato"/>
                <a:cs typeface="Lato"/>
                <a:sym typeface="Lato"/>
              </a:rPr>
              <a:t> #what schema/table to read</a:t>
            </a:r>
          </a:p>
          <a:p>
            <a:pPr marL="36899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Lato"/>
                <a:ea typeface="Lato"/>
                <a:cs typeface="Lato"/>
                <a:sym typeface="Lato"/>
              </a:rPr>
              <a:t>WHERE continent  = ‘</a:t>
            </a:r>
            <a:r>
              <a:rPr lang="en-US" sz="1200" dirty="0" err="1">
                <a:solidFill>
                  <a:schemeClr val="accent6">
                    <a:lumMod val="50000"/>
                  </a:schemeClr>
                </a:solidFill>
                <a:latin typeface="Lato"/>
                <a:ea typeface="Lato"/>
                <a:cs typeface="Lato"/>
                <a:sym typeface="Lato"/>
              </a:rPr>
              <a:t>asia</a:t>
            </a:r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Lato"/>
                <a:ea typeface="Lato"/>
                <a:cs typeface="Lato"/>
                <a:sym typeface="Lato"/>
              </a:rPr>
              <a:t>' #limit results”</a:t>
            </a:r>
          </a:p>
          <a:p>
            <a:pPr marL="36899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Lato"/>
                <a:ea typeface="Lato"/>
                <a:cs typeface="Lato"/>
                <a:sym typeface="Lato"/>
              </a:rPr>
              <a:t>ORDER BY continent, country DESC  #Sort rows in result”</a:t>
            </a:r>
          </a:p>
          <a:p>
            <a:pPr marL="36899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Lato"/>
                <a:ea typeface="Lato"/>
                <a:cs typeface="Lato"/>
                <a:sym typeface="Lato"/>
              </a:rPr>
              <a:t>LIMIT 10 #number of rows to “bring back”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dirty="0"/>
          </a:p>
        </p:txBody>
      </p:sp>
      <p:sp>
        <p:nvSpPr>
          <p:cNvPr id="201" name="Google Shape;201;g4fe779e5c2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5dc9193c0f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“Main clauses” in descending order of operations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LIKE: wildcard searches: %&lt;char&gt;, %&lt;char&gt;%, &lt;char&gt;%, underscores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Wildcard characters: %, _, *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CASE: if-then statements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JOIN: mostly use INNER, LEFT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HAVING: WHERE for groups (http://www.mysqltutorial.org/mysql-having.aspx)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BETWEEN is inclusive</a:t>
            </a:r>
            <a:endParaRPr/>
          </a:p>
        </p:txBody>
      </p:sp>
      <p:sp>
        <p:nvSpPr>
          <p:cNvPr id="217" name="Google Shape;217;g5dc9193c0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5038ce4af1_0_35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Aggregate Function:  </a:t>
            </a:r>
            <a:r>
              <a:rPr lang="en-US" sz="1150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aggregate function performs a calculation on a set of values and returns a single value.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50" dirty="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algn="l"/>
            <a:r>
              <a:rPr lang="en-US" sz="16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Return the first non-null value in a list:</a:t>
            </a:r>
          </a:p>
          <a:p>
            <a:pPr algn="l"/>
            <a:r>
              <a:rPr lang="en-US" sz="16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6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COALESCE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6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6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6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'W3Schools.com'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6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6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'Example.com’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algn="l"/>
            <a:endParaRPr lang="en-US" sz="1600" b="0" i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algn="l"/>
            <a:r>
              <a:rPr lang="en-US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https://www.w3schools.com/sql/func_sqlserver_coalesce.asp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50" dirty="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50" dirty="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g5038ce4af1_0_3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4fe779e5c2_0_18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6899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SELECT  continent,  SUM(population) as </a:t>
            </a:r>
            <a:r>
              <a:rPr lang="en-US" sz="1200" dirty="0" err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total_pop</a:t>
            </a:r>
            <a:endParaRPr lang="en-US" sz="1200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36899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FROM </a:t>
            </a:r>
            <a:r>
              <a:rPr lang="en-US" sz="1200" dirty="0" err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world.country</a:t>
            </a:r>
            <a:r>
              <a:rPr 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200" dirty="0">
                <a:solidFill>
                  <a:srgbClr val="6AA84F"/>
                </a:solidFill>
                <a:latin typeface="Lato"/>
                <a:ea typeface="Lato"/>
                <a:cs typeface="Lato"/>
                <a:sym typeface="Lato"/>
              </a:rPr>
              <a:t>#what schema/table to read data</a:t>
            </a:r>
          </a:p>
          <a:p>
            <a:pPr marL="36899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GROUP BY continent  </a:t>
            </a:r>
            <a:r>
              <a:rPr lang="en-US" sz="1200" dirty="0">
                <a:solidFill>
                  <a:srgbClr val="93C47D"/>
                </a:solidFill>
                <a:latin typeface="Lato"/>
                <a:ea typeface="Lato"/>
                <a:cs typeface="Lato"/>
                <a:sym typeface="Lato"/>
              </a:rPr>
              <a:t>#</a:t>
            </a:r>
            <a:r>
              <a:rPr lang="en-US" sz="1200" dirty="0">
                <a:solidFill>
                  <a:srgbClr val="6AA84F"/>
                </a:solidFill>
                <a:latin typeface="Lato"/>
                <a:ea typeface="Lato"/>
                <a:cs typeface="Lato"/>
                <a:sym typeface="Lato"/>
              </a:rPr>
              <a:t>summarize by group</a:t>
            </a:r>
            <a:endParaRPr lang="en-US" sz="1200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36899">
              <a:lnSpc>
                <a:spcPct val="115000"/>
              </a:lnSpc>
              <a:spcBef>
                <a:spcPts val="1000"/>
              </a:spcBef>
            </a:pPr>
            <a:r>
              <a:rPr 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ORDER BY continent DESC    </a:t>
            </a:r>
            <a:r>
              <a:rPr lang="en-US" sz="1200" dirty="0">
                <a:solidFill>
                  <a:srgbClr val="93C47D"/>
                </a:solidFill>
                <a:latin typeface="Lato"/>
                <a:ea typeface="Lato"/>
                <a:cs typeface="Lato"/>
                <a:sym typeface="Lato"/>
              </a:rPr>
              <a:t>#</a:t>
            </a:r>
            <a:r>
              <a:rPr lang="en-US" sz="1200" dirty="0">
                <a:solidFill>
                  <a:srgbClr val="6AA84F"/>
                </a:solidFill>
                <a:latin typeface="Lato"/>
                <a:ea typeface="Lato"/>
                <a:cs typeface="Lato"/>
                <a:sym typeface="Lato"/>
              </a:rPr>
              <a:t>Sort rows in result</a:t>
            </a:r>
            <a:r>
              <a:rPr 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                 </a:t>
            </a:r>
          </a:p>
          <a:p>
            <a:pPr marL="36899" lvl="0">
              <a:lnSpc>
                <a:spcPct val="115000"/>
              </a:lnSpc>
              <a:spcBef>
                <a:spcPts val="1000"/>
              </a:spcBef>
            </a:pP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HAVING SUM(population) &gt; 0 </a:t>
            </a:r>
            <a:r>
              <a:rPr lang="en-US" sz="1200" dirty="0">
                <a:solidFill>
                  <a:srgbClr val="93C47D"/>
                </a:solidFill>
                <a:latin typeface="Lato"/>
                <a:ea typeface="Lato"/>
                <a:cs typeface="Lato"/>
                <a:sym typeface="Lato"/>
              </a:rPr>
              <a:t>#</a:t>
            </a:r>
            <a:r>
              <a:rPr lang="en-US" sz="1200" dirty="0">
                <a:solidFill>
                  <a:srgbClr val="6AA84F"/>
                </a:solidFill>
                <a:latin typeface="Lato"/>
                <a:ea typeface="Lato"/>
                <a:cs typeface="Lato"/>
                <a:sym typeface="Lato"/>
              </a:rPr>
              <a:t>Limit final results of </a:t>
            </a:r>
            <a:r>
              <a:rPr lang="en-US" sz="1200" dirty="0" err="1">
                <a:solidFill>
                  <a:srgbClr val="6AA84F"/>
                </a:solidFill>
                <a:latin typeface="Lato"/>
                <a:ea typeface="Lato"/>
                <a:cs typeface="Lato"/>
                <a:sym typeface="Lato"/>
              </a:rPr>
              <a:t>agg</a:t>
            </a:r>
            <a:r>
              <a:rPr lang="en-US" sz="1200" dirty="0">
                <a:solidFill>
                  <a:srgbClr val="6AA84F"/>
                </a:solidFill>
                <a:latin typeface="Lato"/>
                <a:ea typeface="Lato"/>
                <a:cs typeface="Lato"/>
                <a:sym typeface="Lato"/>
              </a:rPr>
              <a:t>. </a:t>
            </a:r>
            <a:endParaRPr lang="en-US" sz="1100" dirty="0">
              <a:solidFill>
                <a:srgbClr val="93C47D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6" name="Google Shape;246;g4fe779e5c2_0_1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841069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"/>
          <p:cNvSpPr/>
          <p:nvPr/>
        </p:nvSpPr>
        <p:spPr>
          <a:xfrm>
            <a:off x="0" y="0"/>
            <a:ext cx="12192000" cy="650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" name="Google Shape;15;p2"/>
          <p:cNvGrpSpPr/>
          <p:nvPr/>
        </p:nvGrpSpPr>
        <p:grpSpPr>
          <a:xfrm>
            <a:off x="1107036" y="1588427"/>
            <a:ext cx="994316" cy="61102"/>
            <a:chOff x="4580561" y="2589004"/>
            <a:chExt cx="1064464" cy="25200"/>
          </a:xfrm>
        </p:grpSpPr>
        <p:sp>
          <p:nvSpPr>
            <p:cNvPr id="16" name="Google Shape;16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" name="Google Shape;18;p2"/>
          <p:cNvSpPr txBox="1">
            <a:spLocks noGrp="1"/>
          </p:cNvSpPr>
          <p:nvPr>
            <p:ph type="ctrTitle"/>
          </p:nvPr>
        </p:nvSpPr>
        <p:spPr>
          <a:xfrm>
            <a:off x="972600" y="1763267"/>
            <a:ext cx="10250700" cy="2219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600"/>
              <a:buNone/>
              <a:defRPr sz="5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600"/>
              <a:buNone/>
              <a:defRPr sz="5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600"/>
              <a:buNone/>
              <a:defRPr sz="5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600"/>
              <a:buNone/>
              <a:defRPr sz="5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600"/>
              <a:buNone/>
              <a:defRPr sz="5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600"/>
              <a:buNone/>
              <a:defRPr sz="5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600"/>
              <a:buNone/>
              <a:defRPr sz="5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600"/>
              <a:buNone/>
              <a:defRPr sz="5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600"/>
              <a:buNone/>
              <a:defRPr sz="5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subTitle" idx="1"/>
          </p:nvPr>
        </p:nvSpPr>
        <p:spPr>
          <a:xfrm>
            <a:off x="972837" y="4230533"/>
            <a:ext cx="10250700" cy="721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ldNum" idx="12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Google Shape;78;p11"/>
          <p:cNvGrpSpPr/>
          <p:nvPr/>
        </p:nvGrpSpPr>
        <p:grpSpPr>
          <a:xfrm>
            <a:off x="1107036" y="5558926"/>
            <a:ext cx="994316" cy="61102"/>
            <a:chOff x="4580561" y="2589004"/>
            <a:chExt cx="1064464" cy="25200"/>
          </a:xfrm>
        </p:grpSpPr>
        <p:sp>
          <p:nvSpPr>
            <p:cNvPr id="79" name="Google Shape;79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1" name="Google Shape;81;p11"/>
          <p:cNvSpPr txBox="1">
            <a:spLocks noGrp="1"/>
          </p:cNvSpPr>
          <p:nvPr>
            <p:ph type="title" hasCustomPrompt="1"/>
          </p:nvPr>
        </p:nvSpPr>
        <p:spPr>
          <a:xfrm>
            <a:off x="972600" y="978600"/>
            <a:ext cx="10251300" cy="1659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None/>
              <a:defRPr sz="107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None/>
              <a:defRPr sz="107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None/>
              <a:defRPr sz="107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None/>
              <a:defRPr sz="107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None/>
              <a:defRPr sz="107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None/>
              <a:defRPr sz="107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None/>
              <a:defRPr sz="107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None/>
              <a:defRPr sz="107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None/>
              <a:defRPr sz="107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2" name="Google Shape;82;p11"/>
          <p:cNvSpPr txBox="1">
            <a:spLocks noGrp="1"/>
          </p:cNvSpPr>
          <p:nvPr>
            <p:ph type="body" idx="1"/>
          </p:nvPr>
        </p:nvSpPr>
        <p:spPr>
          <a:xfrm>
            <a:off x="972600" y="3030517"/>
            <a:ext cx="10251300" cy="2107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  <a:defRPr>
                <a:solidFill>
                  <a:schemeClr val="lt1"/>
                </a:solidFill>
              </a:defRPr>
            </a:lvl1pPr>
            <a:lvl2pPr marL="914400" lvl="1" indent="-32385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500"/>
              <a:buChar char="○"/>
              <a:defRPr>
                <a:solidFill>
                  <a:schemeClr val="lt1"/>
                </a:solidFill>
              </a:defRPr>
            </a:lvl2pPr>
            <a:lvl3pPr marL="1371600" lvl="2" indent="-32385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500"/>
              <a:buChar char="■"/>
              <a:defRPr>
                <a:solidFill>
                  <a:schemeClr val="lt1"/>
                </a:solidFill>
              </a:defRPr>
            </a:lvl3pPr>
            <a:lvl4pPr marL="1828800" lvl="3" indent="-32385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  <a:defRPr>
                <a:solidFill>
                  <a:schemeClr val="lt1"/>
                </a:solidFill>
              </a:defRPr>
            </a:lvl4pPr>
            <a:lvl5pPr marL="2286000" lvl="4" indent="-32385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500"/>
              <a:buChar char="○"/>
              <a:defRPr>
                <a:solidFill>
                  <a:schemeClr val="lt1"/>
                </a:solidFill>
              </a:defRPr>
            </a:lvl5pPr>
            <a:lvl6pPr marL="2743200" lvl="5" indent="-32385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500"/>
              <a:buChar char="■"/>
              <a:defRPr>
                <a:solidFill>
                  <a:schemeClr val="lt1"/>
                </a:solidFill>
              </a:defRPr>
            </a:lvl6pPr>
            <a:lvl7pPr marL="3200400" lvl="6" indent="-32385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  <a:defRPr>
                <a:solidFill>
                  <a:schemeClr val="lt1"/>
                </a:solidFill>
              </a:defRPr>
            </a:lvl7pPr>
            <a:lvl8pPr marL="3657600" lvl="7" indent="-32385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500"/>
              <a:buChar char="○"/>
              <a:defRPr>
                <a:solidFill>
                  <a:schemeClr val="lt1"/>
                </a:solidFill>
              </a:defRPr>
            </a:lvl8pPr>
            <a:lvl9pPr marL="4114800" lvl="8" indent="-323850">
              <a:spcBef>
                <a:spcPts val="2100"/>
              </a:spcBef>
              <a:spcAft>
                <a:spcPts val="2100"/>
              </a:spcAft>
              <a:buClr>
                <a:schemeClr val="lt1"/>
              </a:buClr>
              <a:buSzPts val="15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11"/>
          <p:cNvSpPr txBox="1">
            <a:spLocks noGrp="1"/>
          </p:cNvSpPr>
          <p:nvPr>
            <p:ph type="sldNum" idx="12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2"/>
          <p:cNvSpPr txBox="1">
            <a:spLocks noGrp="1"/>
          </p:cNvSpPr>
          <p:nvPr>
            <p:ph type="sldNum" idx="12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>
            <a:spLocks noGrp="1"/>
          </p:cNvSpPr>
          <p:nvPr>
            <p:ph type="title"/>
          </p:nvPr>
        </p:nvSpPr>
        <p:spPr>
          <a:xfrm>
            <a:off x="913795" y="609600"/>
            <a:ext cx="10353900" cy="9705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body" idx="1"/>
          </p:nvPr>
        </p:nvSpPr>
        <p:spPr>
          <a:xfrm>
            <a:off x="913795" y="1732449"/>
            <a:ext cx="10353900" cy="40587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08610" algn="l" rtl="0">
              <a:spcBef>
                <a:spcPts val="360"/>
              </a:spcBef>
              <a:spcAft>
                <a:spcPts val="0"/>
              </a:spcAft>
              <a:buSzPts val="1260"/>
              <a:buChar char="●"/>
              <a:defRPr/>
            </a:lvl1pPr>
            <a:lvl2pPr marL="914400" lvl="1" indent="-308610" algn="l" rtl="0">
              <a:spcBef>
                <a:spcPts val="600"/>
              </a:spcBef>
              <a:spcAft>
                <a:spcPts val="0"/>
              </a:spcAft>
              <a:buSzPts val="1260"/>
              <a:buChar char="○"/>
              <a:defRPr/>
            </a:lvl2pPr>
            <a:lvl3pPr marL="1371600" lvl="2" indent="-308610" algn="l" rtl="0">
              <a:spcBef>
                <a:spcPts val="600"/>
              </a:spcBef>
              <a:spcAft>
                <a:spcPts val="0"/>
              </a:spcAft>
              <a:buSzPts val="1260"/>
              <a:buChar char="■"/>
              <a:defRPr/>
            </a:lvl3pPr>
            <a:lvl4pPr marL="1828800" lvl="3" indent="-308610" algn="l" rtl="0">
              <a:spcBef>
                <a:spcPts val="600"/>
              </a:spcBef>
              <a:spcAft>
                <a:spcPts val="0"/>
              </a:spcAft>
              <a:buSzPts val="1260"/>
              <a:buChar char="●"/>
              <a:defRPr/>
            </a:lvl4pPr>
            <a:lvl5pPr marL="2286000" lvl="4" indent="-308610" algn="l" rtl="0">
              <a:spcBef>
                <a:spcPts val="600"/>
              </a:spcBef>
              <a:spcAft>
                <a:spcPts val="0"/>
              </a:spcAft>
              <a:buSzPts val="1260"/>
              <a:buChar char="○"/>
              <a:defRPr/>
            </a:lvl5pPr>
            <a:lvl6pPr marL="2743200" lvl="5" indent="-308610" algn="l" rtl="0">
              <a:spcBef>
                <a:spcPts val="600"/>
              </a:spcBef>
              <a:spcAft>
                <a:spcPts val="0"/>
              </a:spcAft>
              <a:buSzPts val="1260"/>
              <a:buChar char="■"/>
              <a:defRPr/>
            </a:lvl6pPr>
            <a:lvl7pPr marL="3200400" lvl="6" indent="-308610" algn="l" rtl="0">
              <a:spcBef>
                <a:spcPts val="600"/>
              </a:spcBef>
              <a:spcAft>
                <a:spcPts val="0"/>
              </a:spcAft>
              <a:buSzPts val="1260"/>
              <a:buChar char="●"/>
              <a:defRPr/>
            </a:lvl7pPr>
            <a:lvl8pPr marL="3657600" lvl="7" indent="-308609" algn="l" rtl="0">
              <a:spcBef>
                <a:spcPts val="600"/>
              </a:spcBef>
              <a:spcAft>
                <a:spcPts val="0"/>
              </a:spcAft>
              <a:buSzPts val="1260"/>
              <a:buChar char="○"/>
              <a:defRPr/>
            </a:lvl8pPr>
            <a:lvl9pPr marL="4114800" lvl="8" indent="-308609" algn="l" rtl="0">
              <a:spcBef>
                <a:spcPts val="600"/>
              </a:spcBef>
              <a:spcAft>
                <a:spcPts val="600"/>
              </a:spcAft>
              <a:buSzPts val="1260"/>
              <a:buChar char="■"/>
              <a:defRPr/>
            </a:lvl9pPr>
          </a:lstStyle>
          <a:p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dt" idx="10"/>
          </p:nvPr>
        </p:nvSpPr>
        <p:spPr>
          <a:xfrm>
            <a:off x="7678736" y="5883275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ftr" idx="11"/>
          </p:nvPr>
        </p:nvSpPr>
        <p:spPr>
          <a:xfrm>
            <a:off x="913795" y="5883275"/>
            <a:ext cx="6672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3"/>
          <p:cNvSpPr txBox="1">
            <a:spLocks noGrp="1"/>
          </p:cNvSpPr>
          <p:nvPr>
            <p:ph type="sldNum" idx="12"/>
          </p:nvPr>
        </p:nvSpPr>
        <p:spPr>
          <a:xfrm>
            <a:off x="10514011" y="5883275"/>
            <a:ext cx="75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oogle Shape;22;p3"/>
          <p:cNvGrpSpPr/>
          <p:nvPr/>
        </p:nvGrpSpPr>
        <p:grpSpPr>
          <a:xfrm>
            <a:off x="1107036" y="1588427"/>
            <a:ext cx="994316" cy="61102"/>
            <a:chOff x="4580561" y="2589004"/>
            <a:chExt cx="1064464" cy="25200"/>
          </a:xfrm>
        </p:grpSpPr>
        <p:sp>
          <p:nvSpPr>
            <p:cNvPr id="23" name="Google Shape;23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Google Shape;25;p3"/>
          <p:cNvSpPr txBox="1">
            <a:spLocks noGrp="1"/>
          </p:cNvSpPr>
          <p:nvPr>
            <p:ph type="title"/>
          </p:nvPr>
        </p:nvSpPr>
        <p:spPr>
          <a:xfrm>
            <a:off x="972600" y="1763267"/>
            <a:ext cx="10251300" cy="2024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ldNum" idx="12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/>
          <p:nvPr/>
        </p:nvSpPr>
        <p:spPr>
          <a:xfrm>
            <a:off x="0" y="0"/>
            <a:ext cx="12192000" cy="65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" name="Google Shape;29;p4"/>
          <p:cNvGrpSpPr/>
          <p:nvPr/>
        </p:nvGrpSpPr>
        <p:grpSpPr>
          <a:xfrm>
            <a:off x="1107036" y="1588427"/>
            <a:ext cx="994316" cy="61102"/>
            <a:chOff x="4580561" y="2589004"/>
            <a:chExt cx="1064464" cy="25200"/>
          </a:xfrm>
        </p:grpSpPr>
        <p:sp>
          <p:nvSpPr>
            <p:cNvPr id="30" name="Google Shape;30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" name="Google Shape;32;p4"/>
          <p:cNvSpPr txBox="1">
            <a:spLocks noGrp="1"/>
          </p:cNvSpPr>
          <p:nvPr>
            <p:ph type="title"/>
          </p:nvPr>
        </p:nvSpPr>
        <p:spPr>
          <a:xfrm>
            <a:off x="972600" y="1758200"/>
            <a:ext cx="10251600" cy="713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body" idx="1"/>
          </p:nvPr>
        </p:nvSpPr>
        <p:spPr>
          <a:xfrm>
            <a:off x="972600" y="2771833"/>
            <a:ext cx="10251600" cy="3014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>
              <a:spcBef>
                <a:spcPts val="2100"/>
              </a:spcBef>
              <a:spcAft>
                <a:spcPts val="2100"/>
              </a:spcAft>
              <a:buSzPts val="1500"/>
              <a:buChar char="■"/>
              <a:defRPr/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sldNum" idx="12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5"/>
          <p:cNvSpPr/>
          <p:nvPr/>
        </p:nvSpPr>
        <p:spPr>
          <a:xfrm>
            <a:off x="0" y="0"/>
            <a:ext cx="12192000" cy="65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" name="Google Shape;37;p5"/>
          <p:cNvGrpSpPr/>
          <p:nvPr/>
        </p:nvGrpSpPr>
        <p:grpSpPr>
          <a:xfrm>
            <a:off x="1107036" y="1588427"/>
            <a:ext cx="994316" cy="61102"/>
            <a:chOff x="4580561" y="2589004"/>
            <a:chExt cx="1064464" cy="25200"/>
          </a:xfrm>
        </p:grpSpPr>
        <p:sp>
          <p:nvSpPr>
            <p:cNvPr id="38" name="Google Shape;38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" name="Google Shape;40;p5"/>
          <p:cNvSpPr txBox="1">
            <a:spLocks noGrp="1"/>
          </p:cNvSpPr>
          <p:nvPr>
            <p:ph type="title"/>
          </p:nvPr>
        </p:nvSpPr>
        <p:spPr>
          <a:xfrm>
            <a:off x="972600" y="1758200"/>
            <a:ext cx="10251300" cy="713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body" idx="1"/>
          </p:nvPr>
        </p:nvSpPr>
        <p:spPr>
          <a:xfrm>
            <a:off x="972434" y="2771833"/>
            <a:ext cx="5032500" cy="3014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>
              <a:spcBef>
                <a:spcPts val="2100"/>
              </a:spcBef>
              <a:spcAft>
                <a:spcPts val="2100"/>
              </a:spcAft>
              <a:buSzPts val="1500"/>
              <a:buChar char="■"/>
              <a:defRPr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body" idx="2"/>
          </p:nvPr>
        </p:nvSpPr>
        <p:spPr>
          <a:xfrm>
            <a:off x="6191471" y="2771833"/>
            <a:ext cx="5032500" cy="3014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>
              <a:spcBef>
                <a:spcPts val="2100"/>
              </a:spcBef>
              <a:spcAft>
                <a:spcPts val="2100"/>
              </a:spcAft>
              <a:buSzPts val="1500"/>
              <a:buChar char="■"/>
              <a:defRPr/>
            </a:lvl9pPr>
          </a:lstStyle>
          <a:p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sldNum" idx="12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6"/>
          <p:cNvSpPr/>
          <p:nvPr/>
        </p:nvSpPr>
        <p:spPr>
          <a:xfrm>
            <a:off x="0" y="0"/>
            <a:ext cx="12192000" cy="65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" name="Google Shape;46;p6"/>
          <p:cNvGrpSpPr/>
          <p:nvPr/>
        </p:nvGrpSpPr>
        <p:grpSpPr>
          <a:xfrm>
            <a:off x="1107036" y="1588427"/>
            <a:ext cx="994316" cy="61102"/>
            <a:chOff x="4580561" y="2589004"/>
            <a:chExt cx="1064464" cy="25200"/>
          </a:xfrm>
        </p:grpSpPr>
        <p:sp>
          <p:nvSpPr>
            <p:cNvPr id="47" name="Google Shape;47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" name="Google Shape;49;p6"/>
          <p:cNvSpPr txBox="1">
            <a:spLocks noGrp="1"/>
          </p:cNvSpPr>
          <p:nvPr>
            <p:ph type="title"/>
          </p:nvPr>
        </p:nvSpPr>
        <p:spPr>
          <a:xfrm>
            <a:off x="972600" y="1758200"/>
            <a:ext cx="10251300" cy="713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6"/>
          <p:cNvSpPr txBox="1">
            <a:spLocks noGrp="1"/>
          </p:cNvSpPr>
          <p:nvPr>
            <p:ph type="sldNum" idx="12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7"/>
          <p:cNvSpPr/>
          <p:nvPr/>
        </p:nvSpPr>
        <p:spPr>
          <a:xfrm>
            <a:off x="0" y="0"/>
            <a:ext cx="12192000" cy="65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3" name="Google Shape;53;p7"/>
          <p:cNvGrpSpPr/>
          <p:nvPr/>
        </p:nvGrpSpPr>
        <p:grpSpPr>
          <a:xfrm>
            <a:off x="1107036" y="1588427"/>
            <a:ext cx="994316" cy="61102"/>
            <a:chOff x="4580561" y="2589004"/>
            <a:chExt cx="1064464" cy="25200"/>
          </a:xfrm>
        </p:grpSpPr>
        <p:sp>
          <p:nvSpPr>
            <p:cNvPr id="54" name="Google Shape;54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" name="Google Shape;56;p7"/>
          <p:cNvSpPr txBox="1">
            <a:spLocks noGrp="1"/>
          </p:cNvSpPr>
          <p:nvPr>
            <p:ph type="title"/>
          </p:nvPr>
        </p:nvSpPr>
        <p:spPr>
          <a:xfrm>
            <a:off x="973333" y="1758200"/>
            <a:ext cx="4401300" cy="1842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7" name="Google Shape;57;p7"/>
          <p:cNvSpPr txBox="1">
            <a:spLocks noGrp="1"/>
          </p:cNvSpPr>
          <p:nvPr>
            <p:ph type="body" idx="1"/>
          </p:nvPr>
        </p:nvSpPr>
        <p:spPr>
          <a:xfrm>
            <a:off x="961633" y="3708967"/>
            <a:ext cx="4401300" cy="2130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>
              <a:spcBef>
                <a:spcPts val="2100"/>
              </a:spcBef>
              <a:spcAft>
                <a:spcPts val="2100"/>
              </a:spcAft>
              <a:buSzPts val="1500"/>
              <a:buChar char="■"/>
              <a:defRPr/>
            </a:lvl9pPr>
          </a:lstStyle>
          <a:p>
            <a:endParaRPr/>
          </a:p>
        </p:txBody>
      </p:sp>
      <p:sp>
        <p:nvSpPr>
          <p:cNvPr id="58" name="Google Shape;58;p7"/>
          <p:cNvSpPr txBox="1">
            <a:spLocks noGrp="1"/>
          </p:cNvSpPr>
          <p:nvPr>
            <p:ph type="sldNum" idx="12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oogle Shape;60;p8"/>
          <p:cNvGrpSpPr/>
          <p:nvPr/>
        </p:nvGrpSpPr>
        <p:grpSpPr>
          <a:xfrm>
            <a:off x="1107036" y="5558926"/>
            <a:ext cx="994316" cy="61102"/>
            <a:chOff x="4580561" y="2589004"/>
            <a:chExt cx="1064464" cy="25200"/>
          </a:xfrm>
        </p:grpSpPr>
        <p:sp>
          <p:nvSpPr>
            <p:cNvPr id="61" name="Google Shape;61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" name="Google Shape;63;p8"/>
          <p:cNvSpPr txBox="1">
            <a:spLocks noGrp="1"/>
          </p:cNvSpPr>
          <p:nvPr>
            <p:ph type="title"/>
          </p:nvPr>
        </p:nvSpPr>
        <p:spPr>
          <a:xfrm>
            <a:off x="972600" y="1152400"/>
            <a:ext cx="9361500" cy="39801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8"/>
          <p:cNvSpPr txBox="1">
            <a:spLocks noGrp="1"/>
          </p:cNvSpPr>
          <p:nvPr>
            <p:ph type="sldNum" idx="12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9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7" name="Google Shape;67;p9"/>
          <p:cNvGrpSpPr/>
          <p:nvPr/>
        </p:nvGrpSpPr>
        <p:grpSpPr>
          <a:xfrm>
            <a:off x="1107036" y="1588427"/>
            <a:ext cx="994316" cy="61102"/>
            <a:chOff x="4580561" y="2589004"/>
            <a:chExt cx="1064464" cy="25200"/>
          </a:xfrm>
        </p:grpSpPr>
        <p:sp>
          <p:nvSpPr>
            <p:cNvPr id="68" name="Google Shape;68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" name="Google Shape;70;p9"/>
          <p:cNvSpPr txBox="1">
            <a:spLocks noGrp="1"/>
          </p:cNvSpPr>
          <p:nvPr>
            <p:ph type="title"/>
          </p:nvPr>
        </p:nvSpPr>
        <p:spPr>
          <a:xfrm>
            <a:off x="973333" y="1758200"/>
            <a:ext cx="4401300" cy="2249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9"/>
          <p:cNvSpPr txBox="1">
            <a:spLocks noGrp="1"/>
          </p:cNvSpPr>
          <p:nvPr>
            <p:ph type="subTitle" idx="1"/>
          </p:nvPr>
        </p:nvSpPr>
        <p:spPr>
          <a:xfrm>
            <a:off x="966600" y="4215367"/>
            <a:ext cx="4401300" cy="1011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72" name="Google Shape;72;p9"/>
          <p:cNvSpPr txBox="1">
            <a:spLocks noGrp="1"/>
          </p:cNvSpPr>
          <p:nvPr>
            <p:ph type="body" idx="2"/>
          </p:nvPr>
        </p:nvSpPr>
        <p:spPr>
          <a:xfrm>
            <a:off x="6898967" y="1803500"/>
            <a:ext cx="4499100" cy="4034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>
              <a:spcBef>
                <a:spcPts val="2100"/>
              </a:spcBef>
              <a:spcAft>
                <a:spcPts val="2100"/>
              </a:spcAft>
              <a:buSzPts val="1500"/>
              <a:buChar char="■"/>
              <a:defRPr/>
            </a:lvl9pPr>
          </a:lstStyle>
          <a:p>
            <a:endParaRPr/>
          </a:p>
        </p:txBody>
      </p:sp>
      <p:sp>
        <p:nvSpPr>
          <p:cNvPr id="73" name="Google Shape;73;p9"/>
          <p:cNvSpPr txBox="1">
            <a:spLocks noGrp="1"/>
          </p:cNvSpPr>
          <p:nvPr>
            <p:ph type="sldNum" idx="12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0"/>
          <p:cNvSpPr txBox="1">
            <a:spLocks noGrp="1"/>
          </p:cNvSpPr>
          <p:nvPr>
            <p:ph type="body" idx="1"/>
          </p:nvPr>
        </p:nvSpPr>
        <p:spPr>
          <a:xfrm>
            <a:off x="966600" y="5830068"/>
            <a:ext cx="10263300" cy="6141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1pPr>
          </a:lstStyle>
          <a:p>
            <a:endParaRPr/>
          </a:p>
        </p:txBody>
      </p:sp>
      <p:sp>
        <p:nvSpPr>
          <p:cNvPr id="76" name="Google Shape;76;p10"/>
          <p:cNvSpPr txBox="1">
            <a:spLocks noGrp="1"/>
          </p:cNvSpPr>
          <p:nvPr>
            <p:ph type="sldNum" idx="12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Font typeface="Raleway"/>
              <a:buNone/>
              <a:defRPr sz="3700" b="1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Font typeface="Raleway"/>
              <a:buNone/>
              <a:defRPr sz="3700" b="1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Font typeface="Raleway"/>
              <a:buNone/>
              <a:defRPr sz="3700" b="1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Font typeface="Raleway"/>
              <a:buNone/>
              <a:defRPr sz="3700" b="1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Font typeface="Raleway"/>
              <a:buNone/>
              <a:defRPr sz="3700" b="1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Font typeface="Raleway"/>
              <a:buNone/>
              <a:defRPr sz="3700" b="1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Font typeface="Raleway"/>
              <a:buNone/>
              <a:defRPr sz="3700" b="1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Font typeface="Raleway"/>
              <a:buNone/>
              <a:defRPr sz="3700" b="1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Font typeface="Raleway"/>
              <a:buNone/>
              <a:defRPr sz="37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65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Lato"/>
              <a:buChar char="●"/>
              <a:defRPr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238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Lato"/>
              <a:buChar char="○"/>
              <a:defRPr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238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Lato"/>
              <a:buChar char="■"/>
              <a:defRPr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238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Lato"/>
              <a:buChar char="●"/>
              <a:defRPr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238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Lato"/>
              <a:buChar char="○"/>
              <a:defRPr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238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Lato"/>
              <a:buChar char="■"/>
              <a:defRPr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238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Lato"/>
              <a:buChar char="●"/>
              <a:defRPr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238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Lato"/>
              <a:buChar char="○"/>
              <a:defRPr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2385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accent1"/>
              </a:buClr>
              <a:buSzPts val="1500"/>
              <a:buFont typeface="Lato"/>
              <a:buChar char="■"/>
              <a:defRPr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sldNum" idx="12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r">
              <a:buNone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datapractices.org/courseware/2_7.html" TargetMode="Externa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7"/>
          <p:cNvSpPr txBox="1">
            <a:spLocks noGrp="1"/>
          </p:cNvSpPr>
          <p:nvPr>
            <p:ph type="ctrTitle"/>
          </p:nvPr>
        </p:nvSpPr>
        <p:spPr>
          <a:xfrm>
            <a:off x="972825" y="1763270"/>
            <a:ext cx="10250700" cy="9825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400"/>
              <a:buFont typeface="Lustria"/>
              <a:buNone/>
            </a:pPr>
            <a:r>
              <a:rPr lang="en-US"/>
              <a:t>Writing Queries</a:t>
            </a:r>
            <a:endParaRPr/>
          </a:p>
        </p:txBody>
      </p:sp>
      <p:sp>
        <p:nvSpPr>
          <p:cNvPr id="180" name="Google Shape;180;p27"/>
          <p:cNvSpPr txBox="1">
            <a:spLocks noGrp="1"/>
          </p:cNvSpPr>
          <p:nvPr>
            <p:ph type="subTitle" idx="1"/>
          </p:nvPr>
        </p:nvSpPr>
        <p:spPr>
          <a:xfrm>
            <a:off x="972837" y="4230533"/>
            <a:ext cx="10250700" cy="7215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2400"/>
              <a:t>Jeremy Bergmann - Omaha Data Science Academy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8"/>
          <p:cNvSpPr txBox="1">
            <a:spLocks noGrp="1"/>
          </p:cNvSpPr>
          <p:nvPr>
            <p:ph type="ctrTitle"/>
          </p:nvPr>
        </p:nvSpPr>
        <p:spPr>
          <a:xfrm>
            <a:off x="913795" y="609600"/>
            <a:ext cx="10353900" cy="9705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Lustria"/>
              <a:buNone/>
            </a:pPr>
            <a:r>
              <a:rPr lang="en-US" sz="4800"/>
              <a:t>Subqueries</a:t>
            </a:r>
            <a:endParaRPr sz="4800"/>
          </a:p>
        </p:txBody>
      </p:sp>
      <p:sp>
        <p:nvSpPr>
          <p:cNvPr id="258" name="Google Shape;258;p38"/>
          <p:cNvSpPr txBox="1">
            <a:spLocks noGrp="1"/>
          </p:cNvSpPr>
          <p:nvPr>
            <p:ph type="subTitle" idx="1"/>
          </p:nvPr>
        </p:nvSpPr>
        <p:spPr>
          <a:xfrm>
            <a:off x="379950" y="2135350"/>
            <a:ext cx="11276700" cy="40587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6096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2400" dirty="0"/>
              <a:t>A.K.A. nested queries, inner queries, inner select</a:t>
            </a:r>
            <a:endParaRPr sz="2400" dirty="0"/>
          </a:p>
          <a:p>
            <a:pPr marL="609600" lvl="0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r>
              <a:rPr lang="en-US" sz="2400" dirty="0"/>
              <a:t>Must be enclosed by parentheses</a:t>
            </a:r>
            <a:endParaRPr sz="2400" dirty="0"/>
          </a:p>
          <a:p>
            <a:pPr marL="1219200" lvl="1" indent="-304800" algn="l" rtl="0">
              <a:lnSpc>
                <a:spcPct val="115000"/>
              </a:lnSpc>
              <a:spcBef>
                <a:spcPts val="960"/>
              </a:spcBef>
              <a:spcAft>
                <a:spcPts val="0"/>
              </a:spcAft>
              <a:buSzPts val="2400"/>
              <a:buNone/>
            </a:pPr>
            <a:r>
              <a:rPr lang="en-US" sz="2400" dirty="0"/>
              <a:t>Ex: SELECT &lt;col&gt; FROM &lt;table&gt;WHERE </a:t>
            </a:r>
            <a:r>
              <a:rPr lang="en-US" sz="2400" dirty="0">
                <a:solidFill>
                  <a:srgbClr val="FF0000"/>
                </a:solidFill>
              </a:rPr>
              <a:t>(SELECT &lt;col&gt; FROM &lt;table&gt;)</a:t>
            </a:r>
            <a:r>
              <a:rPr lang="en-US" sz="2400" dirty="0"/>
              <a:t>;</a:t>
            </a:r>
            <a:endParaRPr sz="2400" dirty="0"/>
          </a:p>
          <a:p>
            <a:pPr marL="1219200" lvl="1" indent="-304800" algn="l" rtl="0">
              <a:lnSpc>
                <a:spcPct val="115000"/>
              </a:lnSpc>
              <a:spcBef>
                <a:spcPts val="960"/>
              </a:spcBef>
              <a:spcAft>
                <a:spcPts val="0"/>
              </a:spcAft>
              <a:buSzPts val="2400"/>
              <a:buNone/>
            </a:pPr>
            <a:endParaRPr sz="2400" dirty="0"/>
          </a:p>
          <a:p>
            <a:pPr marL="609600" lvl="0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r>
              <a:rPr lang="en-US" sz="2400" dirty="0"/>
              <a:t>Can return single value (aka scalar),                                                                                                 single row, single column, or table</a:t>
            </a:r>
            <a:endParaRPr sz="2400" dirty="0"/>
          </a:p>
          <a:p>
            <a:pPr marL="609600" lvl="0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r>
              <a:rPr lang="en-US" sz="2400" dirty="0"/>
              <a:t>Evaluated inside-out</a:t>
            </a:r>
          </a:p>
          <a:p>
            <a:pPr marL="609600" lvl="0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r>
              <a:rPr lang="en-US" sz="2400" dirty="0"/>
              <a:t>Also used in the </a:t>
            </a:r>
            <a:r>
              <a:rPr lang="en-US" sz="2400" dirty="0">
                <a:solidFill>
                  <a:srgbClr val="FF0000"/>
                </a:solidFill>
              </a:rPr>
              <a:t>SELECT</a:t>
            </a:r>
            <a:r>
              <a:rPr lang="en-US" sz="2400" dirty="0"/>
              <a:t> clause!</a:t>
            </a:r>
            <a:endParaRPr sz="2400" dirty="0"/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lang="en-US" sz="1700" dirty="0"/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lang="en-US" sz="1700" dirty="0"/>
          </a:p>
          <a:p>
            <a:pPr marL="342900" lvl="0" indent="-2171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endParaRPr sz="2400" dirty="0"/>
          </a:p>
        </p:txBody>
      </p:sp>
      <p:pic>
        <p:nvPicPr>
          <p:cNvPr id="259" name="Google Shape;25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70700" y="3999300"/>
            <a:ext cx="5695950" cy="2219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8"/>
          <p:cNvSpPr txBox="1">
            <a:spLocks noGrp="1"/>
          </p:cNvSpPr>
          <p:nvPr>
            <p:ph type="ctrTitle"/>
          </p:nvPr>
        </p:nvSpPr>
        <p:spPr>
          <a:xfrm>
            <a:off x="913795" y="609600"/>
            <a:ext cx="10353900" cy="9705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Lustria"/>
              <a:buNone/>
            </a:pPr>
            <a:r>
              <a:rPr lang="en-US" sz="4800" dirty="0"/>
              <a:t>Subqueries - Example</a:t>
            </a:r>
            <a:endParaRPr sz="4800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D460A89F-F8D8-4672-94D4-F1B5326C85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744" y="3059772"/>
            <a:ext cx="10353900" cy="35670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65AE0B4-CDBC-49E2-9EC7-B8453F619B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5743" y="1677578"/>
            <a:ext cx="10353900" cy="204284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F8556DE-95EE-450C-A687-0E644F5E4C8C}"/>
              </a:ext>
            </a:extLst>
          </p:cNvPr>
          <p:cNvSpPr/>
          <p:nvPr/>
        </p:nvSpPr>
        <p:spPr>
          <a:xfrm>
            <a:off x="6888547" y="6319054"/>
            <a:ext cx="447109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5"/>
              </a:rPr>
              <a:t>Source: https://datapractices.org/courseware/2_7.html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76899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9"/>
          <p:cNvSpPr txBox="1">
            <a:spLocks noGrp="1"/>
          </p:cNvSpPr>
          <p:nvPr>
            <p:ph type="ctrTitle"/>
          </p:nvPr>
        </p:nvSpPr>
        <p:spPr>
          <a:xfrm>
            <a:off x="913795" y="609600"/>
            <a:ext cx="10353900" cy="9705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Lustria"/>
              <a:buNone/>
            </a:pPr>
            <a:r>
              <a:rPr lang="en-US" sz="4800" dirty="0"/>
              <a:t>Example - Continent Query</a:t>
            </a:r>
            <a:endParaRPr sz="4800" dirty="0"/>
          </a:p>
        </p:txBody>
      </p:sp>
      <p:sp>
        <p:nvSpPr>
          <p:cNvPr id="265" name="Google Shape;265;p39"/>
          <p:cNvSpPr txBox="1">
            <a:spLocks noGrp="1"/>
          </p:cNvSpPr>
          <p:nvPr>
            <p:ph type="subTitle" idx="1"/>
          </p:nvPr>
        </p:nvSpPr>
        <p:spPr>
          <a:xfrm>
            <a:off x="439876" y="1783675"/>
            <a:ext cx="11662800" cy="40587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6096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What is the total population of the continent of Asia?</a:t>
            </a:r>
            <a:endParaRPr/>
          </a:p>
        </p:txBody>
      </p:sp>
      <p:sp>
        <p:nvSpPr>
          <p:cNvPr id="266" name="Google Shape;266;p39"/>
          <p:cNvSpPr txBox="1"/>
          <p:nvPr/>
        </p:nvSpPr>
        <p:spPr>
          <a:xfrm>
            <a:off x="1114200" y="2467550"/>
            <a:ext cx="7328700" cy="31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SQL Query</a:t>
            </a:r>
            <a:endParaRPr sz="1800" b="1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36899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SELECT   </a:t>
            </a:r>
            <a:r>
              <a:rPr lang="en-US" sz="1800" dirty="0" err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subq.continent</a:t>
            </a:r>
            <a:r>
              <a:rPr lang="en-US" sz="18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, SUM(</a:t>
            </a:r>
            <a:r>
              <a:rPr lang="en-US" sz="1800" dirty="0" err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subq.population</a:t>
            </a:r>
            <a:r>
              <a:rPr lang="en-US" sz="18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) as </a:t>
            </a:r>
            <a:r>
              <a:rPr lang="en-US" sz="1800" dirty="0" err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total_pop</a:t>
            </a:r>
            <a:endParaRPr sz="1800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36899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FROM (</a:t>
            </a:r>
            <a:endParaRPr sz="1800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36899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select continent,  `name` as country, population</a:t>
            </a:r>
            <a:endParaRPr sz="1800" dirty="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  <a:p>
            <a:pPr marL="36899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from </a:t>
            </a:r>
            <a:r>
              <a:rPr lang="en-US" sz="1800" dirty="0" err="1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world.country</a:t>
            </a:r>
            <a:endParaRPr sz="1800" dirty="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  <a:p>
            <a:pPr marL="36899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where continent = ‘</a:t>
            </a:r>
            <a:r>
              <a:rPr lang="en-US" sz="1800" dirty="0" err="1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asia</a:t>
            </a:r>
            <a:r>
              <a:rPr lang="en-US" sz="1800" dirty="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'</a:t>
            </a:r>
            <a:endParaRPr sz="1800" dirty="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  <a:p>
            <a:pPr marL="36899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)  AS </a:t>
            </a:r>
            <a:r>
              <a:rPr lang="en-US" sz="1800" dirty="0" err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subq</a:t>
            </a:r>
            <a:r>
              <a:rPr lang="en-US" sz="18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#using subquery</a:t>
            </a:r>
            <a:endParaRPr sz="1800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36899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group BY </a:t>
            </a:r>
            <a:r>
              <a:rPr lang="en-US" sz="1800" dirty="0" err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subq.Continent</a:t>
            </a:r>
            <a:endParaRPr sz="1800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36899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800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36899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700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7" name="Google Shape;267;p39"/>
          <p:cNvSpPr txBox="1"/>
          <p:nvPr/>
        </p:nvSpPr>
        <p:spPr>
          <a:xfrm>
            <a:off x="5895800" y="5495450"/>
            <a:ext cx="3150600" cy="9705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Raleway"/>
                <a:ea typeface="Raleway"/>
                <a:cs typeface="Raleway"/>
                <a:sym typeface="Raleway"/>
              </a:rPr>
              <a:t>Subqueries are often used to return a subset of an entire dataset!</a:t>
            </a:r>
            <a:endParaRPr sz="1800"/>
          </a:p>
        </p:txBody>
      </p:sp>
      <p:cxnSp>
        <p:nvCxnSpPr>
          <p:cNvPr id="268" name="Google Shape;268;p39"/>
          <p:cNvCxnSpPr>
            <a:stCxn id="267" idx="0"/>
          </p:cNvCxnSpPr>
          <p:nvPr/>
        </p:nvCxnSpPr>
        <p:spPr>
          <a:xfrm rot="10800000">
            <a:off x="4348700" y="4584350"/>
            <a:ext cx="3122400" cy="911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269" name="Google Shape;26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6725" y="3357475"/>
            <a:ext cx="2622874" cy="91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0"/>
          <p:cNvSpPr txBox="1">
            <a:spLocks noGrp="1"/>
          </p:cNvSpPr>
          <p:nvPr>
            <p:ph type="ctrTitle"/>
          </p:nvPr>
        </p:nvSpPr>
        <p:spPr>
          <a:xfrm>
            <a:off x="913795" y="609600"/>
            <a:ext cx="10353900" cy="9705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Lustria"/>
              <a:buNone/>
            </a:pPr>
            <a:r>
              <a:rPr lang="en-US" sz="4800"/>
              <a:t>How did it work?</a:t>
            </a:r>
            <a:endParaRPr sz="4800"/>
          </a:p>
        </p:txBody>
      </p:sp>
      <p:sp>
        <p:nvSpPr>
          <p:cNvPr id="275" name="Google Shape;275;p40"/>
          <p:cNvSpPr txBox="1"/>
          <p:nvPr/>
        </p:nvSpPr>
        <p:spPr>
          <a:xfrm>
            <a:off x="1547553" y="1615163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800" b="1" u="sng" dirty="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SQL “Inner” Query</a:t>
            </a:r>
            <a:endParaRPr u="sng" dirty="0">
              <a:solidFill>
                <a:srgbClr val="FF0000"/>
              </a:solidFill>
            </a:endParaRPr>
          </a:p>
        </p:txBody>
      </p:sp>
      <p:pic>
        <p:nvPicPr>
          <p:cNvPr id="276" name="Google Shape;27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8885" y="2191927"/>
            <a:ext cx="2809875" cy="27146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7" name="Google Shape;277;p40"/>
          <p:cNvCxnSpPr/>
          <p:nvPr/>
        </p:nvCxnSpPr>
        <p:spPr>
          <a:xfrm>
            <a:off x="4097000" y="4172100"/>
            <a:ext cx="3393000" cy="16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78" name="Google Shape;278;p40"/>
          <p:cNvSpPr txBox="1"/>
          <p:nvPr/>
        </p:nvSpPr>
        <p:spPr>
          <a:xfrm>
            <a:off x="3817550" y="3675600"/>
            <a:ext cx="3951900" cy="13864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Summarize the Population of all Asian</a:t>
            </a:r>
            <a:endParaRPr b="1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Countries by Continent</a:t>
            </a:r>
            <a:r>
              <a:rPr lang="en-US" sz="1800" b="1" u="sng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u="sng"/>
          </a:p>
        </p:txBody>
      </p:sp>
      <p:pic>
        <p:nvPicPr>
          <p:cNvPr id="279" name="Google Shape;279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2250" y="3724650"/>
            <a:ext cx="2622874" cy="91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275;p40">
            <a:extLst>
              <a:ext uri="{FF2B5EF4-FFF2-40B4-BE49-F238E27FC236}">
                <a16:creationId xmlns:a16="http://schemas.microsoft.com/office/drawing/2014/main" id="{5DD5A7D8-BD88-4BAF-8018-D7CB68DF3D0D}"/>
              </a:ext>
            </a:extLst>
          </p:cNvPr>
          <p:cNvSpPr txBox="1"/>
          <p:nvPr/>
        </p:nvSpPr>
        <p:spPr>
          <a:xfrm>
            <a:off x="7998118" y="303332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800" b="1" u="sng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SQL “Outer” Query</a:t>
            </a:r>
            <a:endParaRPr u="sng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E4C374-9893-4EA3-9E1B-B2C6BD87D9AD}"/>
              </a:ext>
            </a:extLst>
          </p:cNvPr>
          <p:cNvSpPr txBox="1"/>
          <p:nvPr/>
        </p:nvSpPr>
        <p:spPr>
          <a:xfrm>
            <a:off x="7742749" y="4811315"/>
            <a:ext cx="351073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accent1"/>
                </a:solidFill>
                <a:latin typeface="+mj-lt"/>
                <a:ea typeface="Lato"/>
                <a:cs typeface="Lato"/>
                <a:sym typeface="Lato"/>
              </a:rPr>
              <a:t>SELECT </a:t>
            </a:r>
            <a:r>
              <a:rPr lang="en-US" sz="1400" b="1" dirty="0" err="1">
                <a:solidFill>
                  <a:schemeClr val="accent1"/>
                </a:solidFill>
                <a:latin typeface="+mj-lt"/>
                <a:ea typeface="Lato"/>
                <a:cs typeface="Lato"/>
                <a:sym typeface="Lato"/>
              </a:rPr>
              <a:t>subq.continent</a:t>
            </a:r>
            <a:endParaRPr lang="en-US" sz="1400" b="1" dirty="0">
              <a:solidFill>
                <a:schemeClr val="accent1"/>
              </a:solidFill>
              <a:latin typeface="+mj-lt"/>
              <a:ea typeface="Lato"/>
              <a:cs typeface="Lato"/>
              <a:sym typeface="Lato"/>
            </a:endParaRPr>
          </a:p>
          <a:p>
            <a:r>
              <a:rPr lang="en-US" sz="1400" b="1" dirty="0">
                <a:solidFill>
                  <a:schemeClr val="accent1"/>
                </a:solidFill>
                <a:latin typeface="+mj-lt"/>
                <a:ea typeface="Lato"/>
                <a:cs typeface="Lato"/>
                <a:sym typeface="Lato"/>
              </a:rPr>
              <a:t>, SUM(</a:t>
            </a:r>
            <a:r>
              <a:rPr lang="en-US" sz="1400" b="1" dirty="0" err="1">
                <a:solidFill>
                  <a:schemeClr val="accent1"/>
                </a:solidFill>
                <a:latin typeface="+mj-lt"/>
                <a:ea typeface="Lato"/>
                <a:cs typeface="Lato"/>
                <a:sym typeface="Lato"/>
              </a:rPr>
              <a:t>subq.population</a:t>
            </a:r>
            <a:r>
              <a:rPr lang="en-US" sz="1400" b="1" dirty="0">
                <a:solidFill>
                  <a:schemeClr val="accent1"/>
                </a:solidFill>
                <a:latin typeface="+mj-lt"/>
                <a:ea typeface="Lato"/>
                <a:cs typeface="Lato"/>
                <a:sym typeface="Lato"/>
              </a:rPr>
              <a:t>) as </a:t>
            </a:r>
            <a:r>
              <a:rPr lang="en-US" sz="1400" b="1" dirty="0" err="1">
                <a:solidFill>
                  <a:schemeClr val="accent1"/>
                </a:solidFill>
                <a:latin typeface="+mj-lt"/>
                <a:ea typeface="Lato"/>
                <a:cs typeface="Lato"/>
                <a:sym typeface="Lato"/>
              </a:rPr>
              <a:t>total_pop</a:t>
            </a:r>
            <a:endParaRPr lang="en-US" b="1" dirty="0"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B5AA889-3526-4135-B1C7-7087AA788585}"/>
              </a:ext>
            </a:extLst>
          </p:cNvPr>
          <p:cNvSpPr txBox="1"/>
          <p:nvPr/>
        </p:nvSpPr>
        <p:spPr>
          <a:xfrm>
            <a:off x="938513" y="5072925"/>
            <a:ext cx="609442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select continent, `name` as country, population</a:t>
            </a:r>
          </a:p>
          <a:p>
            <a:r>
              <a:rPr lang="en-US" dirty="0">
                <a:solidFill>
                  <a:srgbClr val="FF0000"/>
                </a:solidFill>
              </a:rPr>
              <a:t>from </a:t>
            </a:r>
            <a:r>
              <a:rPr lang="en-US" dirty="0" err="1">
                <a:solidFill>
                  <a:srgbClr val="FF0000"/>
                </a:solidFill>
              </a:rPr>
              <a:t>world.country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where continent = ‘</a:t>
            </a:r>
            <a:r>
              <a:rPr lang="en-US" dirty="0" err="1">
                <a:solidFill>
                  <a:srgbClr val="FF0000"/>
                </a:solidFill>
              </a:rPr>
              <a:t>asia</a:t>
            </a:r>
            <a:r>
              <a:rPr lang="en-US" dirty="0">
                <a:solidFill>
                  <a:srgbClr val="FF0000"/>
                </a:solidFill>
              </a:rPr>
              <a:t>'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>
            <a:spLocks noGrp="1"/>
          </p:cNvSpPr>
          <p:nvPr>
            <p:ph type="ctrTitle"/>
          </p:nvPr>
        </p:nvSpPr>
        <p:spPr>
          <a:xfrm>
            <a:off x="972825" y="697317"/>
            <a:ext cx="10250700" cy="2219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Exercises</a:t>
            </a:r>
            <a:endParaRPr/>
          </a:p>
        </p:txBody>
      </p:sp>
      <p:sp>
        <p:nvSpPr>
          <p:cNvPr id="293" name="Google Shape;293;p42"/>
          <p:cNvSpPr txBox="1"/>
          <p:nvPr/>
        </p:nvSpPr>
        <p:spPr>
          <a:xfrm>
            <a:off x="192475" y="1735950"/>
            <a:ext cx="6102000" cy="692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 u="sng"/>
              <a:t>World Schema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/>
              <a:t>1. In world.city, What are the names and CountryCodes of all countries in the database (sorted alphabetically by code)? </a:t>
            </a:r>
            <a:endParaRPr sz="17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/>
              <a:t>2. Return the names of all cities contained in the world.city table that are in the united states.</a:t>
            </a:r>
            <a:endParaRPr sz="17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/>
              <a:t>3. Find the total population of all USA cities that are in the world.city table</a:t>
            </a:r>
            <a:endParaRPr sz="17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/>
              <a:t>4. Return the names of all cities contained in the world.city table that are in Nebraska (Region), using a subquery</a:t>
            </a:r>
            <a:endParaRPr sz="17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/>
              <a:t>5. In the world.country langage table, select all countries where the official language is ‘English’</a:t>
            </a:r>
            <a:endParaRPr sz="17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/>
              <a:t>6. In the world.country table, compare the average life expectancy of people, in a variety of ways. </a:t>
            </a:r>
            <a:r>
              <a:rPr lang="en-US" sz="1800"/>
              <a:t> </a:t>
            </a:r>
            <a:r>
              <a:rPr lang="en-US"/>
              <a:t> </a:t>
            </a:r>
            <a:endParaRPr/>
          </a:p>
        </p:txBody>
      </p:sp>
      <p:pic>
        <p:nvPicPr>
          <p:cNvPr id="294" name="Google Shape;29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6150" y="2256442"/>
            <a:ext cx="5754425" cy="36273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9"/>
          <p:cNvSpPr txBox="1">
            <a:spLocks noGrp="1"/>
          </p:cNvSpPr>
          <p:nvPr>
            <p:ph type="title" idx="4294967295"/>
          </p:nvPr>
        </p:nvSpPr>
        <p:spPr>
          <a:xfrm>
            <a:off x="913795" y="609600"/>
            <a:ext cx="10353900" cy="9705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49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Lustria"/>
              <a:buNone/>
            </a:pPr>
            <a:r>
              <a:rPr lang="en-US"/>
              <a:t>Project Milestones</a:t>
            </a:r>
            <a:endParaRPr/>
          </a:p>
        </p:txBody>
      </p:sp>
      <p:sp>
        <p:nvSpPr>
          <p:cNvPr id="192" name="Google Shape;192;p29"/>
          <p:cNvSpPr txBox="1">
            <a:spLocks noGrp="1"/>
          </p:cNvSpPr>
          <p:nvPr>
            <p:ph type="body" idx="4294967295"/>
          </p:nvPr>
        </p:nvSpPr>
        <p:spPr>
          <a:xfrm>
            <a:off x="1001545" y="1995724"/>
            <a:ext cx="10353900" cy="40587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49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94098" lvl="0" indent="-494098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2400"/>
              <a:buFont typeface="Lustria"/>
              <a:buAutoNum type="arabicPeriod"/>
            </a:pPr>
            <a:r>
              <a:rPr lang="en-US" sz="2400" dirty="0">
                <a:solidFill>
                  <a:srgbClr val="6AA84F"/>
                </a:solidFill>
              </a:rPr>
              <a:t>Query Data for Data Understanding/Relevant Information (Class 2) </a:t>
            </a:r>
          </a:p>
          <a:p>
            <a:pPr marL="494098" indent="-494098">
              <a:spcBef>
                <a:spcPts val="1000"/>
              </a:spcBef>
              <a:buClr>
                <a:srgbClr val="000000"/>
              </a:buClr>
              <a:buSzPts val="2400"/>
              <a:buFont typeface="Lustria"/>
              <a:buAutoNum type="arabicPeriod"/>
            </a:pPr>
            <a:r>
              <a:rPr lang="en-US" sz="2400" dirty="0">
                <a:solidFill>
                  <a:schemeClr val="bg2"/>
                </a:solidFill>
              </a:rPr>
              <a:t>Import data into MySQL database (Class 3) </a:t>
            </a:r>
          </a:p>
          <a:p>
            <a:pPr marL="494098" indent="-494098">
              <a:spcBef>
                <a:spcPts val="1000"/>
              </a:spcBef>
              <a:buClr>
                <a:srgbClr val="000000"/>
              </a:buClr>
              <a:buSzPts val="2400"/>
              <a:buFont typeface="Lustria"/>
              <a:buAutoNum type="arabicPeriod"/>
            </a:pPr>
            <a:r>
              <a:rPr lang="en-US" sz="2400" dirty="0">
                <a:solidFill>
                  <a:srgbClr val="000000"/>
                </a:solidFill>
              </a:rPr>
              <a:t>Storing/Joining data for analysis (Class 3-4)</a:t>
            </a:r>
          </a:p>
          <a:p>
            <a:pPr marL="494098" lvl="0" indent="-494098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AutoNum type="arabicPeriod"/>
            </a:pPr>
            <a:r>
              <a:rPr lang="en-US" sz="2400" dirty="0">
                <a:solidFill>
                  <a:srgbClr val="000000"/>
                </a:solidFill>
              </a:rPr>
              <a:t>Cleaning Data (Class 5)</a:t>
            </a:r>
          </a:p>
          <a:p>
            <a:pPr marL="494098" lvl="0" indent="-494098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Lustria"/>
              <a:buAutoNum type="arabicPeriod"/>
            </a:pPr>
            <a:r>
              <a:rPr lang="en-US" sz="2400" dirty="0">
                <a:solidFill>
                  <a:srgbClr val="000000"/>
                </a:solidFill>
              </a:rPr>
              <a:t>Normalize Data &amp; Create Data Model (Class 6)</a:t>
            </a:r>
          </a:p>
          <a:p>
            <a:pPr marL="494098" lvl="0" indent="-494098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Lustria"/>
              <a:buAutoNum type="arabicPeriod"/>
            </a:pPr>
            <a:r>
              <a:rPr lang="en-US" sz="2400" dirty="0">
                <a:solidFill>
                  <a:srgbClr val="000000"/>
                </a:solidFill>
              </a:rPr>
              <a:t>Analyze Data Quality &amp; Create Data Dictionary (Class 7) </a:t>
            </a:r>
          </a:p>
          <a:p>
            <a:pPr marL="494098" lvl="0" indent="-494098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Lustria"/>
              <a:buAutoNum type="arabicPeriod"/>
            </a:pPr>
            <a:r>
              <a:rPr lang="en-US" sz="2400" dirty="0">
                <a:solidFill>
                  <a:srgbClr val="000000"/>
                </a:solidFill>
              </a:rPr>
              <a:t>Connect Data to </a:t>
            </a:r>
            <a:r>
              <a:rPr lang="en-US" sz="2400" dirty="0" err="1">
                <a:solidFill>
                  <a:srgbClr val="000000"/>
                </a:solidFill>
              </a:rPr>
              <a:t>PowerBI</a:t>
            </a:r>
            <a:r>
              <a:rPr lang="en-US" sz="2400" dirty="0">
                <a:solidFill>
                  <a:srgbClr val="000000"/>
                </a:solidFill>
              </a:rPr>
              <a:t> Desktop/Cloud, Answer Business Questions Automate data workflow using ETL (Python - Optional) (Class 8)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3"/>
          <p:cNvSpPr txBox="1">
            <a:spLocks noGrp="1"/>
          </p:cNvSpPr>
          <p:nvPr>
            <p:ph type="ctrTitle"/>
          </p:nvPr>
        </p:nvSpPr>
        <p:spPr>
          <a:xfrm>
            <a:off x="972825" y="697317"/>
            <a:ext cx="10250700" cy="2219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Class Project </a:t>
            </a:r>
            <a:endParaRPr/>
          </a:p>
        </p:txBody>
      </p:sp>
      <p:sp>
        <p:nvSpPr>
          <p:cNvPr id="301" name="Google Shape;301;p43"/>
          <p:cNvSpPr txBox="1"/>
          <p:nvPr/>
        </p:nvSpPr>
        <p:spPr>
          <a:xfrm>
            <a:off x="751550" y="1656925"/>
            <a:ext cx="6413100" cy="692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 u="sng"/>
              <a:t>Business Understanding - Queries</a:t>
            </a:r>
            <a:endParaRPr sz="1700" b="1" u="sng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/>
              <a:t>1. Based on the collected console data, what is the newest platform in our dataset and what year was it first available?    </a:t>
            </a:r>
            <a:endParaRPr sz="17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/>
              <a:t>2. Which console had the longest lifespan (in years)?  </a:t>
            </a:r>
            <a:endParaRPr sz="17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/>
              <a:t>3. Based on game data, which country has the most video game sales, over all platforms? </a:t>
            </a:r>
            <a:endParaRPr sz="17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/>
              <a:t>4. How many video games were produced for the NES platform? </a:t>
            </a:r>
            <a:endParaRPr sz="17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/>
              <a:t>5. What Genre of games had the most unit sales for the XBox 360 system? </a:t>
            </a:r>
            <a:endParaRPr sz="17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/>
              <a:t>6. Overall, what is the most popular genre of games, by unit sales?  </a:t>
            </a:r>
            <a:endParaRPr sz="17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/>
              <a:t>7. Based on this information, what type of game and/or console  would you recommend to management? </a:t>
            </a:r>
            <a:endParaRPr sz="1700"/>
          </a:p>
        </p:txBody>
      </p:sp>
      <p:pic>
        <p:nvPicPr>
          <p:cNvPr id="302" name="Google Shape;302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4875" y="2150517"/>
            <a:ext cx="3636183" cy="36361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D1755135-1C39-4F3D-8222-7A8A18AA4C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66157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8"/>
          <p:cNvSpPr txBox="1">
            <a:spLocks noGrp="1"/>
          </p:cNvSpPr>
          <p:nvPr>
            <p:ph type="ctrTitle"/>
          </p:nvPr>
        </p:nvSpPr>
        <p:spPr>
          <a:xfrm>
            <a:off x="913795" y="609600"/>
            <a:ext cx="10353900" cy="9705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Lustria"/>
              <a:buNone/>
            </a:pPr>
            <a:r>
              <a:rPr lang="en-US" sz="4800" dirty="0"/>
              <a:t>Review: Class 1 </a:t>
            </a:r>
            <a:r>
              <a:rPr lang="en-US" sz="4800"/>
              <a:t>– Basics</a:t>
            </a:r>
            <a:endParaRPr sz="4800"/>
          </a:p>
        </p:txBody>
      </p:sp>
      <p:sp>
        <p:nvSpPr>
          <p:cNvPr id="186" name="Google Shape;186;p28"/>
          <p:cNvSpPr txBox="1">
            <a:spLocks noGrp="1"/>
          </p:cNvSpPr>
          <p:nvPr>
            <p:ph type="subTitle" idx="1"/>
          </p:nvPr>
        </p:nvSpPr>
        <p:spPr>
          <a:xfrm>
            <a:off x="1040125" y="1835850"/>
            <a:ext cx="10912200" cy="40587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6096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sz="3000" dirty="0"/>
              <a:t>What is the need for Data Manipulation &amp; Management? </a:t>
            </a:r>
            <a:endParaRPr sz="3000" dirty="0"/>
          </a:p>
          <a:p>
            <a:pPr marL="6096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sz="3000" dirty="0"/>
              <a:t>What is a database?</a:t>
            </a:r>
            <a:endParaRPr sz="3000" dirty="0"/>
          </a:p>
          <a:p>
            <a:pPr marL="6096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sz="3000" dirty="0"/>
              <a:t>What is SQL? </a:t>
            </a:r>
            <a:br>
              <a:rPr lang="en-US" sz="3000" dirty="0"/>
            </a:br>
            <a:r>
              <a:rPr lang="en-US" sz="3000" dirty="0"/>
              <a:t>Why learn SQL?</a:t>
            </a:r>
          </a:p>
          <a:p>
            <a:pPr marL="6096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sz="3000" dirty="0"/>
              <a:t>What is a table?</a:t>
            </a:r>
          </a:p>
          <a:p>
            <a:pPr marL="6096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sz="3000" dirty="0"/>
              <a:t>What are the most common SQL data types?</a:t>
            </a:r>
          </a:p>
          <a:p>
            <a:pPr marL="6096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sz="3000" dirty="0"/>
              <a:t>What is a SQL Query?</a:t>
            </a:r>
          </a:p>
          <a:p>
            <a:pPr marL="609600" indent="-304800">
              <a:lnSpc>
                <a:spcPct val="115000"/>
              </a:lnSpc>
              <a:buSzPts val="3000"/>
            </a:pPr>
            <a:r>
              <a:rPr lang="en-US" sz="3000" dirty="0"/>
              <a:t>	How do you query, create, or insert data into a table?</a:t>
            </a:r>
          </a:p>
          <a:p>
            <a:pPr marL="6096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endParaRPr sz="30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0"/>
          <p:cNvSpPr txBox="1">
            <a:spLocks noGrp="1"/>
          </p:cNvSpPr>
          <p:nvPr>
            <p:ph type="ctrTitle"/>
          </p:nvPr>
        </p:nvSpPr>
        <p:spPr>
          <a:xfrm>
            <a:off x="913795" y="609600"/>
            <a:ext cx="10353900" cy="9705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Lustria"/>
              <a:buNone/>
            </a:pPr>
            <a:r>
              <a:rPr lang="en-US" sz="4800"/>
              <a:t>Class 2 Objectives</a:t>
            </a:r>
            <a:endParaRPr sz="4800"/>
          </a:p>
        </p:txBody>
      </p:sp>
      <p:sp>
        <p:nvSpPr>
          <p:cNvPr id="198" name="Google Shape;198;p30"/>
          <p:cNvSpPr txBox="1">
            <a:spLocks noGrp="1"/>
          </p:cNvSpPr>
          <p:nvPr>
            <p:ph type="subTitle" idx="1"/>
          </p:nvPr>
        </p:nvSpPr>
        <p:spPr>
          <a:xfrm>
            <a:off x="1077725" y="1998825"/>
            <a:ext cx="10912200" cy="40587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6096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sz="3000" dirty="0"/>
              <a:t>Practice using common SQL clauses</a:t>
            </a:r>
            <a:endParaRPr sz="3000" dirty="0"/>
          </a:p>
          <a:p>
            <a:pPr marL="609600" lvl="0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3000"/>
              <a:buNone/>
            </a:pPr>
            <a:r>
              <a:rPr lang="en-US" sz="3000" dirty="0"/>
              <a:t>Practice using common aggregations</a:t>
            </a:r>
            <a:endParaRPr sz="3000" dirty="0"/>
          </a:p>
          <a:p>
            <a:pPr marL="609600" lvl="0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3000"/>
              <a:buNone/>
            </a:pPr>
            <a:r>
              <a:rPr lang="en-US" sz="3000" dirty="0"/>
              <a:t>Practice using comments for debugging or explaining code</a:t>
            </a:r>
            <a:endParaRPr sz="3000" dirty="0"/>
          </a:p>
          <a:p>
            <a:pPr marL="609600" lvl="0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3000"/>
              <a:buNone/>
            </a:pPr>
            <a:r>
              <a:rPr lang="en-US" sz="3000" dirty="0"/>
              <a:t>Learn SQL functions</a:t>
            </a:r>
            <a:endParaRPr sz="3000" dirty="0"/>
          </a:p>
          <a:p>
            <a:pPr marL="609600" lvl="0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3000"/>
              <a:buNone/>
            </a:pPr>
            <a:r>
              <a:rPr lang="en-US" sz="3000" dirty="0"/>
              <a:t>Practice writing subqueries</a:t>
            </a:r>
            <a:endParaRPr sz="3000" dirty="0"/>
          </a:p>
          <a:p>
            <a:pPr marL="609600" lvl="0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3000"/>
              <a:buNone/>
            </a:pPr>
            <a:r>
              <a:rPr lang="en-US" sz="3000" dirty="0"/>
              <a:t>Practice using SQL by examples in  MySQL Workbench</a:t>
            </a:r>
            <a:endParaRPr sz="30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1"/>
          <p:cNvSpPr txBox="1">
            <a:spLocks noGrp="1"/>
          </p:cNvSpPr>
          <p:nvPr>
            <p:ph type="ctrTitle"/>
          </p:nvPr>
        </p:nvSpPr>
        <p:spPr>
          <a:xfrm>
            <a:off x="913795" y="609600"/>
            <a:ext cx="10353900" cy="9705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Lustria"/>
              <a:buNone/>
            </a:pPr>
            <a:r>
              <a:rPr lang="en-US" sz="4800" dirty="0"/>
              <a:t>Example - World Query</a:t>
            </a:r>
            <a:endParaRPr sz="4800" dirty="0"/>
          </a:p>
        </p:txBody>
      </p:sp>
      <p:sp>
        <p:nvSpPr>
          <p:cNvPr id="204" name="Google Shape;204;p31"/>
          <p:cNvSpPr txBox="1">
            <a:spLocks noGrp="1"/>
          </p:cNvSpPr>
          <p:nvPr>
            <p:ph type="subTitle" idx="1"/>
          </p:nvPr>
        </p:nvSpPr>
        <p:spPr>
          <a:xfrm>
            <a:off x="439876" y="1783675"/>
            <a:ext cx="11662800" cy="40587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609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Obtain a list of countries within the continent of Asia. </a:t>
            </a:r>
            <a:endParaRPr sz="3000"/>
          </a:p>
        </p:txBody>
      </p:sp>
      <p:sp>
        <p:nvSpPr>
          <p:cNvPr id="205" name="Google Shape;205;p31"/>
          <p:cNvSpPr txBox="1"/>
          <p:nvPr/>
        </p:nvSpPr>
        <p:spPr>
          <a:xfrm>
            <a:off x="836388" y="2738603"/>
            <a:ext cx="6972515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SQL Query</a:t>
            </a:r>
            <a:endParaRPr sz="2000" b="1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36899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SELECT continent,  name as country </a:t>
            </a:r>
            <a:r>
              <a:rPr lang="en-US" sz="2000" dirty="0">
                <a:solidFill>
                  <a:srgbClr val="6AA84F"/>
                </a:solidFill>
                <a:latin typeface="Lato"/>
                <a:ea typeface="Lato"/>
                <a:cs typeface="Lato"/>
                <a:sym typeface="Lato"/>
              </a:rPr>
              <a:t>#what columns to get</a:t>
            </a:r>
            <a:endParaRPr sz="2000" dirty="0">
              <a:solidFill>
                <a:srgbClr val="6AA84F"/>
              </a:solidFill>
              <a:latin typeface="Lato"/>
              <a:ea typeface="Lato"/>
              <a:cs typeface="Lato"/>
              <a:sym typeface="Lato"/>
            </a:endParaRPr>
          </a:p>
          <a:p>
            <a:pPr marL="36899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FROM </a:t>
            </a:r>
            <a:r>
              <a:rPr lang="en-US" sz="2000" dirty="0" err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world.country</a:t>
            </a:r>
            <a:r>
              <a:rPr lang="en-US" sz="20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2000" dirty="0">
                <a:solidFill>
                  <a:srgbClr val="6AA84F"/>
                </a:solidFill>
                <a:latin typeface="Lato"/>
                <a:ea typeface="Lato"/>
                <a:cs typeface="Lato"/>
                <a:sym typeface="Lato"/>
              </a:rPr>
              <a:t>#what schema/table to read</a:t>
            </a:r>
            <a:endParaRPr sz="2000" dirty="0">
              <a:solidFill>
                <a:srgbClr val="6AA84F"/>
              </a:solidFill>
              <a:latin typeface="Lato"/>
              <a:ea typeface="Lato"/>
              <a:cs typeface="Lato"/>
              <a:sym typeface="Lato"/>
            </a:endParaRPr>
          </a:p>
          <a:p>
            <a:pPr marL="36899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WHERE continent  = '</a:t>
            </a:r>
            <a:r>
              <a:rPr lang="en-US" sz="2000" dirty="0" err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asia</a:t>
            </a:r>
            <a:r>
              <a:rPr lang="en-US" sz="20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' </a:t>
            </a:r>
            <a:r>
              <a:rPr lang="en-US" sz="2000" dirty="0">
                <a:solidFill>
                  <a:srgbClr val="6AA84F"/>
                </a:solidFill>
                <a:latin typeface="Lato"/>
                <a:ea typeface="Lato"/>
                <a:cs typeface="Lato"/>
                <a:sym typeface="Lato"/>
              </a:rPr>
              <a:t>#limit results</a:t>
            </a:r>
            <a:endParaRPr sz="2000" dirty="0">
              <a:solidFill>
                <a:srgbClr val="6AA84F"/>
              </a:solidFill>
              <a:latin typeface="Lato"/>
              <a:ea typeface="Lato"/>
              <a:cs typeface="Lato"/>
              <a:sym typeface="Lato"/>
            </a:endParaRPr>
          </a:p>
          <a:p>
            <a:pPr marL="36899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ORDER BY continent, country DESC  </a:t>
            </a:r>
            <a:r>
              <a:rPr lang="en-US" sz="2000" dirty="0">
                <a:solidFill>
                  <a:srgbClr val="6AA84F"/>
                </a:solidFill>
                <a:latin typeface="Lato"/>
                <a:ea typeface="Lato"/>
                <a:cs typeface="Lato"/>
                <a:sym typeface="Lato"/>
              </a:rPr>
              <a:t>#Sort rows in result</a:t>
            </a:r>
            <a:endParaRPr sz="2000" dirty="0">
              <a:solidFill>
                <a:srgbClr val="6AA84F"/>
              </a:solidFill>
              <a:latin typeface="Lato"/>
              <a:ea typeface="Lato"/>
              <a:cs typeface="Lato"/>
              <a:sym typeface="Lato"/>
            </a:endParaRPr>
          </a:p>
          <a:p>
            <a:pPr marL="36899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LIMIT 10 </a:t>
            </a:r>
            <a:r>
              <a:rPr lang="en-US" sz="2000" dirty="0">
                <a:solidFill>
                  <a:srgbClr val="6AA84F"/>
                </a:solidFill>
                <a:latin typeface="Lato"/>
                <a:ea typeface="Lato"/>
                <a:cs typeface="Lato"/>
                <a:sym typeface="Lato"/>
              </a:rPr>
              <a:t>#number of rows to “bring back”</a:t>
            </a:r>
            <a:endParaRPr sz="2000" dirty="0">
              <a:solidFill>
                <a:srgbClr val="6AA84F"/>
              </a:solidFill>
              <a:latin typeface="Lato"/>
              <a:ea typeface="Lato"/>
              <a:cs typeface="Lato"/>
              <a:sym typeface="Lato"/>
            </a:endParaRPr>
          </a:p>
          <a:p>
            <a:pPr marL="36899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800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36899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700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6" name="Google Shape;206;p31"/>
          <p:cNvSpPr txBox="1"/>
          <p:nvPr/>
        </p:nvSpPr>
        <p:spPr>
          <a:xfrm>
            <a:off x="11322625" y="10389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7" name="Google Shape;20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05415" y="2839490"/>
            <a:ext cx="2863752" cy="28991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2"/>
          <p:cNvSpPr txBox="1">
            <a:spLocks noGrp="1"/>
          </p:cNvSpPr>
          <p:nvPr>
            <p:ph type="ctrTitle"/>
          </p:nvPr>
        </p:nvSpPr>
        <p:spPr>
          <a:xfrm>
            <a:off x="913795" y="609600"/>
            <a:ext cx="10353900" cy="9705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Lustria"/>
              <a:buNone/>
            </a:pPr>
            <a:r>
              <a:rPr lang="en-US" sz="4800"/>
              <a:t>Common SQL Clauses</a:t>
            </a:r>
            <a:endParaRPr sz="4800"/>
          </a:p>
        </p:txBody>
      </p:sp>
      <p:graphicFrame>
        <p:nvGraphicFramePr>
          <p:cNvPr id="213" name="Google Shape;213;p32"/>
          <p:cNvGraphicFramePr/>
          <p:nvPr>
            <p:extLst>
              <p:ext uri="{D42A27DB-BD31-4B8C-83A1-F6EECF244321}">
                <p14:modId xmlns:p14="http://schemas.microsoft.com/office/powerpoint/2010/main" val="3683714150"/>
              </p:ext>
            </p:extLst>
          </p:nvPr>
        </p:nvGraphicFramePr>
        <p:xfrm>
          <a:off x="982163" y="2987370"/>
          <a:ext cx="9811176" cy="33376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832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860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3645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5188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15353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>
                          <a:solidFill>
                            <a:schemeClr val="accent1"/>
                          </a:solidFill>
                        </a:rPr>
                        <a:t>Main Clauses</a:t>
                      </a:r>
                      <a:endParaRPr dirty="0">
                        <a:solidFill>
                          <a:schemeClr val="accent1"/>
                        </a:solidFill>
                      </a:endParaRPr>
                    </a:p>
                  </a:txBody>
                  <a:tcPr marL="91450" marR="91450" marT="45725" marB="4572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solidFill>
                            <a:schemeClr val="accent1"/>
                          </a:solidFill>
                        </a:rPr>
                        <a:t>JOIN</a:t>
                      </a:r>
                      <a:endParaRPr dirty="0">
                        <a:solidFill>
                          <a:schemeClr val="accent1"/>
                        </a:solidFill>
                      </a:endParaRPr>
                    </a:p>
                  </a:txBody>
                  <a:tcPr marL="91450" marR="91450" marT="45725" marB="4572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solidFill>
                            <a:schemeClr val="accent1"/>
                          </a:solidFill>
                        </a:rPr>
                        <a:t>WHERE (3)</a:t>
                      </a:r>
                      <a:endParaRPr lang="en-US" dirty="0">
                        <a:solidFill>
                          <a:schemeClr val="accent1"/>
                        </a:solidFill>
                      </a:endParaRPr>
                    </a:p>
                  </a:txBody>
                  <a:tcPr marL="91450" marR="91450" marT="45725" marB="4572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solidFill>
                            <a:schemeClr val="accent1"/>
                          </a:solidFill>
                        </a:rPr>
                        <a:t>SELECT (4)</a:t>
                      </a:r>
                      <a:endParaRPr dirty="0">
                        <a:solidFill>
                          <a:schemeClr val="accent1"/>
                        </a:solidFill>
                      </a:endParaRPr>
                    </a:p>
                  </a:txBody>
                  <a:tcPr marL="91450" marR="91450" marT="45725" marB="4572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solidFill>
                            <a:schemeClr val="accent1"/>
                          </a:solidFill>
                        </a:rPr>
                        <a:t>Aggregations (5)</a:t>
                      </a:r>
                      <a:endParaRPr dirty="0">
                        <a:solidFill>
                          <a:schemeClr val="accent1"/>
                        </a:solidFill>
                      </a:endParaRPr>
                    </a:p>
                  </a:txBody>
                  <a:tcPr marL="91450" marR="91450" marT="45725" marB="4572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FROM</a:t>
                      </a: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(INNER)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Lustria"/>
                        <a:buNone/>
                      </a:pPr>
                      <a:r>
                        <a:rPr lang="en-US" sz="1800" dirty="0"/>
                        <a:t>NOT</a:t>
                      </a:r>
                      <a:endParaRPr lang="en-US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DISTINCT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AVG</a:t>
                      </a:r>
                      <a:endParaRPr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WHERE</a:t>
                      </a: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LEFT (OUTER)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Lustria"/>
                        <a:buNone/>
                      </a:pPr>
                      <a:r>
                        <a:rPr lang="en-US" sz="1800" dirty="0"/>
                        <a:t>AND</a:t>
                      </a:r>
                      <a:endParaRPr lang="en-US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AS</a:t>
                      </a: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COUNT</a:t>
                      </a:r>
                      <a:endParaRPr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Lustria"/>
                        <a:buNone/>
                      </a:pPr>
                      <a:r>
                        <a:rPr lang="en-US" sz="1800" dirty="0"/>
                        <a:t>GROUP BY</a:t>
                      </a: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FULL OUTER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Lustria"/>
                        <a:buNone/>
                      </a:pPr>
                      <a:r>
                        <a:rPr lang="en-US" sz="1800" dirty="0"/>
                        <a:t>OR</a:t>
                      </a:r>
                      <a:endParaRPr lang="en-US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CASE</a:t>
                      </a: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SUM</a:t>
                      </a:r>
                      <a:endParaRPr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Lustria"/>
                        <a:buNone/>
                      </a:pPr>
                      <a:r>
                        <a:rPr lang="en-US" sz="1800" dirty="0"/>
                        <a:t>HAVING</a:t>
                      </a: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RIGHT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LIKE</a:t>
                      </a:r>
                      <a:endParaRPr lang="en-US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MIN</a:t>
                      </a:r>
                      <a:endParaRPr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Lustria"/>
                        <a:buNone/>
                      </a:pPr>
                      <a:r>
                        <a:rPr lang="en-US" sz="1800" dirty="0"/>
                        <a:t>SELECT</a:t>
                      </a: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CROSS</a:t>
                      </a: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BETWEEN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8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MAX</a:t>
                      </a:r>
                      <a:endParaRPr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Lustria"/>
                        <a:buNone/>
                      </a:pPr>
                      <a:r>
                        <a:rPr lang="en-US" sz="1800" dirty="0"/>
                        <a:t>ORDER BY</a:t>
                      </a: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accent1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IN</a:t>
                      </a:r>
                      <a:endParaRPr lang="en-US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Lustria"/>
                        <a:buNone/>
                      </a:pP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&lt;, &gt;, &lt;=, &gt;=, =, !=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8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418119535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Lustria"/>
                        <a:buNone/>
                      </a:pP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NULL</a:t>
                      </a:r>
                      <a:endParaRPr lang="en-US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1DC55ECD-61C8-447A-9FBC-7F6FEFB4BBD2}"/>
              </a:ext>
            </a:extLst>
          </p:cNvPr>
          <p:cNvSpPr/>
          <p:nvPr/>
        </p:nvSpPr>
        <p:spPr>
          <a:xfrm>
            <a:off x="913945" y="1697642"/>
            <a:ext cx="1035375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u="sng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Purpose</a:t>
            </a:r>
            <a:r>
              <a:rPr lang="en-US" sz="24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: A SQL Clause defines the “order of execution” of a SQL query, along with the required operations to obtain data from a relational database.</a:t>
            </a:r>
            <a:endParaRPr lang="en-US" sz="24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1"/>
          <p:cNvSpPr txBox="1">
            <a:spLocks noGrp="1"/>
          </p:cNvSpPr>
          <p:nvPr>
            <p:ph type="ctrTitle"/>
          </p:nvPr>
        </p:nvSpPr>
        <p:spPr>
          <a:xfrm>
            <a:off x="913795" y="609600"/>
            <a:ext cx="10353900" cy="9705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Lustria"/>
              <a:buNone/>
            </a:pPr>
            <a:r>
              <a:rPr lang="en-US" sz="4800"/>
              <a:t>Example - World Query</a:t>
            </a:r>
            <a:endParaRPr sz="4800"/>
          </a:p>
        </p:txBody>
      </p:sp>
      <p:sp>
        <p:nvSpPr>
          <p:cNvPr id="204" name="Google Shape;204;p31"/>
          <p:cNvSpPr txBox="1">
            <a:spLocks noGrp="1"/>
          </p:cNvSpPr>
          <p:nvPr>
            <p:ph type="subTitle" idx="1"/>
          </p:nvPr>
        </p:nvSpPr>
        <p:spPr>
          <a:xfrm>
            <a:off x="439876" y="1783675"/>
            <a:ext cx="11662800" cy="40587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609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Obtain a list of countries within the continent of Asia. </a:t>
            </a:r>
            <a:endParaRPr sz="3000"/>
          </a:p>
        </p:txBody>
      </p:sp>
      <p:sp>
        <p:nvSpPr>
          <p:cNvPr id="205" name="Google Shape;205;p31"/>
          <p:cNvSpPr txBox="1"/>
          <p:nvPr/>
        </p:nvSpPr>
        <p:spPr>
          <a:xfrm>
            <a:off x="1180927" y="2738603"/>
            <a:ext cx="63099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SQL Query</a:t>
            </a:r>
            <a:endParaRPr sz="1800" b="1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36899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accent6">
                    <a:lumMod val="50000"/>
                  </a:schemeClr>
                </a:solidFill>
                <a:latin typeface="Lato"/>
                <a:ea typeface="Lato"/>
                <a:cs typeface="Lato"/>
                <a:sym typeface="Lato"/>
              </a:rPr>
              <a:t>SELECT</a:t>
            </a:r>
            <a:r>
              <a:rPr lang="en-US" sz="18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continent,  name as country </a:t>
            </a:r>
            <a:r>
              <a:rPr lang="en-US" sz="1800" dirty="0">
                <a:solidFill>
                  <a:srgbClr val="6AA84F"/>
                </a:solidFill>
                <a:latin typeface="Lato"/>
                <a:ea typeface="Lato"/>
                <a:cs typeface="Lato"/>
                <a:sym typeface="Lato"/>
              </a:rPr>
              <a:t>#what columns to get</a:t>
            </a:r>
            <a:endParaRPr sz="1800" dirty="0">
              <a:solidFill>
                <a:srgbClr val="6AA84F"/>
              </a:solidFill>
              <a:latin typeface="Lato"/>
              <a:ea typeface="Lato"/>
              <a:cs typeface="Lato"/>
              <a:sym typeface="Lato"/>
            </a:endParaRPr>
          </a:p>
          <a:p>
            <a:pPr marL="36899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accent6">
                    <a:lumMod val="50000"/>
                  </a:schemeClr>
                </a:solidFill>
                <a:latin typeface="Lato"/>
                <a:ea typeface="Lato"/>
                <a:cs typeface="Lato"/>
                <a:sym typeface="Lato"/>
              </a:rPr>
              <a:t>FROM</a:t>
            </a:r>
            <a:r>
              <a:rPr lang="en-US" sz="18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800" dirty="0" err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world.country</a:t>
            </a:r>
            <a:r>
              <a:rPr lang="en-US" sz="18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800" dirty="0">
                <a:solidFill>
                  <a:srgbClr val="6AA84F"/>
                </a:solidFill>
                <a:latin typeface="Lato"/>
                <a:ea typeface="Lato"/>
                <a:cs typeface="Lato"/>
                <a:sym typeface="Lato"/>
              </a:rPr>
              <a:t>#what schema/table to read</a:t>
            </a:r>
            <a:endParaRPr sz="1800" dirty="0">
              <a:solidFill>
                <a:srgbClr val="6AA84F"/>
              </a:solidFill>
              <a:latin typeface="Lato"/>
              <a:ea typeface="Lato"/>
              <a:cs typeface="Lato"/>
              <a:sym typeface="Lato"/>
            </a:endParaRPr>
          </a:p>
          <a:p>
            <a:pPr marL="36899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accent6">
                    <a:lumMod val="50000"/>
                  </a:schemeClr>
                </a:solidFill>
                <a:latin typeface="Lato"/>
                <a:ea typeface="Lato"/>
                <a:cs typeface="Lato"/>
                <a:sym typeface="Lato"/>
              </a:rPr>
              <a:t>WHERE</a:t>
            </a:r>
            <a:r>
              <a:rPr lang="en-US" sz="18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continent = '</a:t>
            </a:r>
            <a:r>
              <a:rPr lang="en-US" sz="1800" dirty="0" err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asia</a:t>
            </a:r>
            <a:r>
              <a:rPr lang="en-US" sz="18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' </a:t>
            </a:r>
            <a:r>
              <a:rPr lang="en-US" sz="1800" dirty="0">
                <a:solidFill>
                  <a:srgbClr val="6AA84F"/>
                </a:solidFill>
                <a:latin typeface="Lato"/>
                <a:ea typeface="Lato"/>
                <a:cs typeface="Lato"/>
                <a:sym typeface="Lato"/>
              </a:rPr>
              <a:t>#limit results”</a:t>
            </a:r>
            <a:endParaRPr sz="1800" dirty="0">
              <a:solidFill>
                <a:srgbClr val="6AA84F"/>
              </a:solidFill>
              <a:latin typeface="Lato"/>
              <a:ea typeface="Lato"/>
              <a:cs typeface="Lato"/>
              <a:sym typeface="Lato"/>
            </a:endParaRPr>
          </a:p>
          <a:p>
            <a:pPr marL="36899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accent6">
                    <a:lumMod val="50000"/>
                  </a:schemeClr>
                </a:solidFill>
                <a:latin typeface="Lato"/>
                <a:ea typeface="Lato"/>
                <a:cs typeface="Lato"/>
                <a:sym typeface="Lato"/>
              </a:rPr>
              <a:t>ORDER BY</a:t>
            </a:r>
            <a:r>
              <a:rPr lang="en-US" sz="18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continent, country DESC  </a:t>
            </a:r>
            <a:r>
              <a:rPr lang="en-US" sz="1800" dirty="0">
                <a:solidFill>
                  <a:srgbClr val="6AA84F"/>
                </a:solidFill>
                <a:latin typeface="Lato"/>
                <a:ea typeface="Lato"/>
                <a:cs typeface="Lato"/>
                <a:sym typeface="Lato"/>
              </a:rPr>
              <a:t>#Sort rows in result”</a:t>
            </a:r>
            <a:endParaRPr sz="1800" dirty="0">
              <a:solidFill>
                <a:srgbClr val="6AA84F"/>
              </a:solidFill>
              <a:latin typeface="Lato"/>
              <a:ea typeface="Lato"/>
              <a:cs typeface="Lato"/>
              <a:sym typeface="Lato"/>
            </a:endParaRPr>
          </a:p>
          <a:p>
            <a:pPr marL="36899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accent6">
                    <a:lumMod val="50000"/>
                  </a:schemeClr>
                </a:solidFill>
                <a:latin typeface="Lato"/>
                <a:ea typeface="Lato"/>
                <a:cs typeface="Lato"/>
                <a:sym typeface="Lato"/>
              </a:rPr>
              <a:t>LIMIT</a:t>
            </a:r>
            <a:r>
              <a:rPr lang="en-US" sz="18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10 </a:t>
            </a:r>
            <a:r>
              <a:rPr lang="en-US" sz="1800" dirty="0">
                <a:solidFill>
                  <a:srgbClr val="6AA84F"/>
                </a:solidFill>
                <a:latin typeface="Lato"/>
                <a:ea typeface="Lato"/>
                <a:cs typeface="Lato"/>
                <a:sym typeface="Lato"/>
              </a:rPr>
              <a:t>#number of rows to “bring back”</a:t>
            </a:r>
            <a:endParaRPr sz="1800" dirty="0">
              <a:solidFill>
                <a:srgbClr val="6AA84F"/>
              </a:solidFill>
              <a:latin typeface="Lato"/>
              <a:ea typeface="Lato"/>
              <a:cs typeface="Lato"/>
              <a:sym typeface="Lato"/>
            </a:endParaRPr>
          </a:p>
          <a:p>
            <a:pPr marL="36899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800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36899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700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6" name="Google Shape;206;p31"/>
          <p:cNvSpPr txBox="1"/>
          <p:nvPr/>
        </p:nvSpPr>
        <p:spPr>
          <a:xfrm>
            <a:off x="11322625" y="10389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7" name="Google Shape;20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1878" y="2839491"/>
            <a:ext cx="2701325" cy="2798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3"/>
          <p:cNvSpPr txBox="1">
            <a:spLocks noGrp="1"/>
          </p:cNvSpPr>
          <p:nvPr>
            <p:ph type="ctrTitle"/>
          </p:nvPr>
        </p:nvSpPr>
        <p:spPr>
          <a:xfrm>
            <a:off x="913795" y="609600"/>
            <a:ext cx="10353900" cy="9705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Lustria"/>
              <a:buNone/>
            </a:pPr>
            <a:r>
              <a:rPr lang="en-US" sz="4200"/>
              <a:t>SQL Operators</a:t>
            </a:r>
            <a:endParaRPr sz="4800"/>
          </a:p>
        </p:txBody>
      </p:sp>
      <p:graphicFrame>
        <p:nvGraphicFramePr>
          <p:cNvPr id="220" name="Google Shape;220;p33"/>
          <p:cNvGraphicFramePr/>
          <p:nvPr/>
        </p:nvGraphicFramePr>
        <p:xfrm>
          <a:off x="993250" y="4523480"/>
          <a:ext cx="10488150" cy="15850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866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22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4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>
                          <a:solidFill>
                            <a:schemeClr val="bg2"/>
                          </a:solidFill>
                        </a:rPr>
                        <a:t>Operator Type</a:t>
                      </a:r>
                      <a:endParaRPr sz="2000" dirty="0">
                        <a:solidFill>
                          <a:schemeClr val="bg2"/>
                        </a:solidFill>
                      </a:endParaRPr>
                    </a:p>
                  </a:txBody>
                  <a:tcPr marL="91450" marR="91450" marT="45725" marB="4572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>
                          <a:solidFill>
                            <a:schemeClr val="bg2"/>
                          </a:solidFill>
                        </a:rPr>
                        <a:t>SELECT Clauses</a:t>
                      </a:r>
                      <a:endParaRPr sz="2000" dirty="0">
                        <a:solidFill>
                          <a:schemeClr val="bg2"/>
                        </a:solidFill>
                      </a:endParaRPr>
                    </a:p>
                  </a:txBody>
                  <a:tcPr marL="91450" marR="91450" marT="45725" marB="4572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4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tx1"/>
                          </a:solidFill>
                        </a:rPr>
                        <a:t>Arithmetic</a:t>
                      </a:r>
                      <a:endParaRPr sz="2000">
                        <a:solidFill>
                          <a:schemeClr val="tx1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tx1"/>
                          </a:solidFill>
                        </a:rPr>
                        <a:t>Add, Subtract, Multiply, Divide</a:t>
                      </a:r>
                      <a:endParaRPr sz="2000">
                        <a:solidFill>
                          <a:schemeClr val="tx1"/>
                        </a:solidFill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4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tx1"/>
                          </a:solidFill>
                        </a:rPr>
                        <a:t>Comparison</a:t>
                      </a:r>
                      <a:endParaRPr sz="2000">
                        <a:solidFill>
                          <a:schemeClr val="tx1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tx1"/>
                          </a:solidFill>
                        </a:rPr>
                        <a:t>Equal to (=), Greater than (&gt;), Less than (&lt;), Greater Than or Equal to (&gt;=)</a:t>
                      </a:r>
                      <a:endParaRPr sz="2000">
                        <a:solidFill>
                          <a:schemeClr val="tx1"/>
                        </a:solidFill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4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Lustria"/>
                        <a:buNone/>
                      </a:pPr>
                      <a:r>
                        <a:rPr lang="en-US" sz="2000">
                          <a:solidFill>
                            <a:schemeClr val="tx1"/>
                          </a:solidFill>
                        </a:rPr>
                        <a:t>Logical</a:t>
                      </a:r>
                      <a:endParaRPr sz="2000">
                        <a:solidFill>
                          <a:schemeClr val="tx1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AND, BETWEEN, EXISTS, IN, LIKE, NOT, OR</a:t>
                      </a:r>
                      <a:endParaRPr sz="2000" dirty="0">
                        <a:solidFill>
                          <a:schemeClr val="tx1"/>
                        </a:solidFill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21" name="Google Shape;221;p33"/>
          <p:cNvSpPr txBox="1"/>
          <p:nvPr/>
        </p:nvSpPr>
        <p:spPr>
          <a:xfrm>
            <a:off x="1202200" y="1902747"/>
            <a:ext cx="10279200" cy="24043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u="sng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Purpose</a:t>
            </a:r>
            <a:r>
              <a:rPr lang="en-US" sz="24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: A comparison (or relational) operator is a mathematical symbol which is used to compare two values, usually in the “where” or “select” clauses of a SQL Query.  </a:t>
            </a:r>
            <a:br>
              <a:rPr lang="en-US" sz="24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</a:br>
            <a:br>
              <a:rPr lang="en-US" sz="24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n-US" sz="24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The result of a comparison can be TRUE, FALSE, or UNKNOWN                                (an operator that has one or two NULL expressions returns UNKNOWN).</a:t>
            </a:r>
            <a:endParaRPr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6"/>
          <p:cNvSpPr txBox="1">
            <a:spLocks noGrp="1"/>
          </p:cNvSpPr>
          <p:nvPr>
            <p:ph type="ctrTitle"/>
          </p:nvPr>
        </p:nvSpPr>
        <p:spPr>
          <a:xfrm>
            <a:off x="913795" y="609600"/>
            <a:ext cx="10353900" cy="9705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Lustria"/>
              <a:buNone/>
            </a:pPr>
            <a:r>
              <a:rPr lang="en-US" sz="4800"/>
              <a:t>SQL Functions</a:t>
            </a:r>
            <a:endParaRPr sz="4800"/>
          </a:p>
        </p:txBody>
      </p:sp>
      <p:sp>
        <p:nvSpPr>
          <p:cNvPr id="242" name="Google Shape;242;p36"/>
          <p:cNvSpPr txBox="1">
            <a:spLocks noGrp="1"/>
          </p:cNvSpPr>
          <p:nvPr>
            <p:ph type="subTitle" idx="1"/>
          </p:nvPr>
        </p:nvSpPr>
        <p:spPr>
          <a:xfrm>
            <a:off x="1068300" y="1715825"/>
            <a:ext cx="10912200" cy="40587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dirty="0"/>
              <a:t>Aggregate functions:   AVG, Count, INSTR, Sum, Min/Max</a:t>
            </a:r>
            <a:endParaRPr sz="2400" dirty="0"/>
          </a:p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dirty="0"/>
              <a:t>String functions:   </a:t>
            </a:r>
            <a:r>
              <a:rPr lang="en-US" sz="2400" dirty="0" err="1"/>
              <a:t>Concat</a:t>
            </a:r>
            <a:r>
              <a:rPr lang="en-US" sz="2400" dirty="0"/>
              <a:t>,  Length, Left, Replace, Substring, Trim, Format</a:t>
            </a:r>
            <a:endParaRPr sz="2400" dirty="0"/>
          </a:p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dirty="0"/>
              <a:t>Control flow functions: Case, if, </a:t>
            </a:r>
            <a:r>
              <a:rPr lang="en-US" sz="2400" dirty="0" err="1"/>
              <a:t>ifnull</a:t>
            </a:r>
            <a:endParaRPr sz="2400" dirty="0"/>
          </a:p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dirty="0"/>
              <a:t>Date and Time functions:  </a:t>
            </a:r>
            <a:r>
              <a:rPr lang="en-US" sz="2400" dirty="0" err="1"/>
              <a:t>Curdate</a:t>
            </a:r>
            <a:r>
              <a:rPr lang="en-US" sz="2400" dirty="0"/>
              <a:t>, </a:t>
            </a:r>
            <a:r>
              <a:rPr lang="en-US" sz="2400" dirty="0" err="1"/>
              <a:t>DateDiff</a:t>
            </a:r>
            <a:r>
              <a:rPr lang="en-US" sz="2400" dirty="0"/>
              <a:t>, Day/Month/Year, </a:t>
            </a:r>
            <a:r>
              <a:rPr lang="en-US" sz="2400" dirty="0" err="1"/>
              <a:t>DateAdd</a:t>
            </a:r>
            <a:r>
              <a:rPr lang="en-US" sz="2400" dirty="0"/>
              <a:t>, now</a:t>
            </a:r>
            <a:endParaRPr sz="2400" dirty="0"/>
          </a:p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dirty="0"/>
              <a:t>Comparison functions:  Coalesce, </a:t>
            </a:r>
            <a:r>
              <a:rPr lang="en-US" sz="2400" dirty="0" err="1"/>
              <a:t>isnull</a:t>
            </a:r>
            <a:endParaRPr sz="2400" dirty="0"/>
          </a:p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dirty="0"/>
              <a:t>Math functions:  Ceiling/Floor, Round, Truncate</a:t>
            </a:r>
            <a:endParaRPr sz="2400" dirty="0"/>
          </a:p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dirty="0"/>
              <a:t>Data Types:  CAST</a:t>
            </a:r>
            <a:endParaRPr sz="2400" dirty="0"/>
          </a:p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243" name="Google Shape;243;p36"/>
          <p:cNvSpPr txBox="1"/>
          <p:nvPr/>
        </p:nvSpPr>
        <p:spPr>
          <a:xfrm>
            <a:off x="7103250" y="6376875"/>
            <a:ext cx="49242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/>
              <a:t>Tutorial</a:t>
            </a:r>
            <a:r>
              <a:rPr lang="en-US"/>
              <a:t>:  http://www.mysqltutorial.org/mysql-functions.aspx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7"/>
          <p:cNvSpPr txBox="1">
            <a:spLocks noGrp="1"/>
          </p:cNvSpPr>
          <p:nvPr>
            <p:ph type="ctrTitle"/>
          </p:nvPr>
        </p:nvSpPr>
        <p:spPr>
          <a:xfrm>
            <a:off x="913795" y="609600"/>
            <a:ext cx="10353900" cy="9705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Lustria"/>
              <a:buNone/>
            </a:pPr>
            <a:r>
              <a:rPr lang="en-US" sz="4800" dirty="0"/>
              <a:t>Example - Continent Query</a:t>
            </a:r>
            <a:endParaRPr sz="4800" dirty="0"/>
          </a:p>
        </p:txBody>
      </p:sp>
      <p:sp>
        <p:nvSpPr>
          <p:cNvPr id="249" name="Google Shape;249;p37"/>
          <p:cNvSpPr txBox="1">
            <a:spLocks noGrp="1"/>
          </p:cNvSpPr>
          <p:nvPr>
            <p:ph type="subTitle" idx="1"/>
          </p:nvPr>
        </p:nvSpPr>
        <p:spPr>
          <a:xfrm>
            <a:off x="439876" y="1783675"/>
            <a:ext cx="11662800" cy="40587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609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What is the total world population by continent?</a:t>
            </a:r>
            <a:endParaRPr dirty="0"/>
          </a:p>
        </p:txBody>
      </p:sp>
      <p:sp>
        <p:nvSpPr>
          <p:cNvPr id="250" name="Google Shape;250;p37"/>
          <p:cNvSpPr txBox="1"/>
          <p:nvPr/>
        </p:nvSpPr>
        <p:spPr>
          <a:xfrm>
            <a:off x="1186420" y="2799614"/>
            <a:ext cx="6460306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SQL Query</a:t>
            </a:r>
            <a:endParaRPr sz="2000" b="1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36899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SELECT  continent,  SUM(population) as </a:t>
            </a:r>
            <a:r>
              <a:rPr lang="en-US" sz="2000" dirty="0" err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total_pop</a:t>
            </a:r>
            <a:endParaRPr sz="2000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36899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FROM </a:t>
            </a:r>
            <a:r>
              <a:rPr lang="en-US" sz="2000" dirty="0" err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world.country</a:t>
            </a:r>
            <a:r>
              <a:rPr lang="en-US" sz="20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2000" dirty="0">
                <a:solidFill>
                  <a:srgbClr val="6AA84F"/>
                </a:solidFill>
                <a:latin typeface="Lato"/>
                <a:ea typeface="Lato"/>
                <a:cs typeface="Lato"/>
                <a:sym typeface="Lato"/>
              </a:rPr>
              <a:t>#what schema/table to read data</a:t>
            </a:r>
            <a:endParaRPr sz="2000" dirty="0">
              <a:solidFill>
                <a:srgbClr val="6AA84F"/>
              </a:solidFill>
              <a:latin typeface="Lato"/>
              <a:ea typeface="Lato"/>
              <a:cs typeface="Lato"/>
              <a:sym typeface="Lato"/>
            </a:endParaRPr>
          </a:p>
          <a:p>
            <a:pPr marL="36899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GROUP BY continent  </a:t>
            </a:r>
            <a:r>
              <a:rPr lang="en-US" sz="2000" dirty="0">
                <a:solidFill>
                  <a:srgbClr val="93C47D"/>
                </a:solidFill>
                <a:latin typeface="Lato"/>
                <a:ea typeface="Lato"/>
                <a:cs typeface="Lato"/>
                <a:sym typeface="Lato"/>
              </a:rPr>
              <a:t>#</a:t>
            </a:r>
            <a:r>
              <a:rPr lang="en-US" sz="2000" dirty="0">
                <a:solidFill>
                  <a:srgbClr val="6AA84F"/>
                </a:solidFill>
                <a:latin typeface="Lato"/>
                <a:ea typeface="Lato"/>
                <a:cs typeface="Lato"/>
                <a:sym typeface="Lato"/>
              </a:rPr>
              <a:t>summarize by group</a:t>
            </a:r>
            <a:endParaRPr sz="2000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36899">
              <a:lnSpc>
                <a:spcPct val="115000"/>
              </a:lnSpc>
              <a:spcBef>
                <a:spcPts val="1000"/>
              </a:spcBef>
            </a:pPr>
            <a:r>
              <a:rPr lang="en-US" sz="20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ORDER BY continent DESC    </a:t>
            </a:r>
            <a:r>
              <a:rPr lang="en-US" sz="2000" dirty="0">
                <a:solidFill>
                  <a:srgbClr val="93C47D"/>
                </a:solidFill>
                <a:latin typeface="Lato"/>
                <a:ea typeface="Lato"/>
                <a:cs typeface="Lato"/>
                <a:sym typeface="Lato"/>
              </a:rPr>
              <a:t>#</a:t>
            </a:r>
            <a:r>
              <a:rPr lang="en-US" sz="2000" dirty="0">
                <a:solidFill>
                  <a:srgbClr val="6AA84F"/>
                </a:solidFill>
                <a:latin typeface="Lato"/>
                <a:ea typeface="Lato"/>
                <a:cs typeface="Lato"/>
                <a:sym typeface="Lato"/>
              </a:rPr>
              <a:t>Sort rows in result</a:t>
            </a:r>
            <a:r>
              <a:rPr lang="en-US" sz="20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                 </a:t>
            </a:r>
          </a:p>
          <a:p>
            <a:pPr marL="36899" lvl="0">
              <a:lnSpc>
                <a:spcPct val="115000"/>
              </a:lnSpc>
              <a:spcBef>
                <a:spcPts val="1000"/>
              </a:spcBef>
            </a:pPr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HAVING SUM(population) &gt; 0 </a:t>
            </a:r>
            <a:r>
              <a:rPr lang="en-US" sz="2000" dirty="0">
                <a:solidFill>
                  <a:srgbClr val="93C47D"/>
                </a:solidFill>
                <a:latin typeface="Lato"/>
                <a:ea typeface="Lato"/>
                <a:cs typeface="Lato"/>
                <a:sym typeface="Lato"/>
              </a:rPr>
              <a:t>#</a:t>
            </a:r>
            <a:r>
              <a:rPr lang="en-US" sz="2000" dirty="0">
                <a:solidFill>
                  <a:srgbClr val="6AA84F"/>
                </a:solidFill>
                <a:latin typeface="Lato"/>
                <a:ea typeface="Lato"/>
                <a:cs typeface="Lato"/>
                <a:sym typeface="Lato"/>
              </a:rPr>
              <a:t>Limit final results of </a:t>
            </a:r>
            <a:r>
              <a:rPr lang="en-US" sz="2000" dirty="0" err="1">
                <a:solidFill>
                  <a:srgbClr val="6AA84F"/>
                </a:solidFill>
                <a:latin typeface="Lato"/>
                <a:ea typeface="Lato"/>
                <a:cs typeface="Lato"/>
                <a:sym typeface="Lato"/>
              </a:rPr>
              <a:t>agg</a:t>
            </a:r>
            <a:r>
              <a:rPr lang="en-US" sz="2000" dirty="0">
                <a:solidFill>
                  <a:srgbClr val="6AA84F"/>
                </a:solidFill>
                <a:latin typeface="Lato"/>
                <a:ea typeface="Lato"/>
                <a:cs typeface="Lato"/>
                <a:sym typeface="Lato"/>
              </a:rPr>
              <a:t>. </a:t>
            </a:r>
            <a:endParaRPr lang="en-US" sz="1800" dirty="0">
              <a:solidFill>
                <a:srgbClr val="93C47D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1" name="Google Shape;251;p37"/>
          <p:cNvSpPr txBox="1"/>
          <p:nvPr/>
        </p:nvSpPr>
        <p:spPr>
          <a:xfrm>
            <a:off x="11322625" y="10389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52" name="Google Shape;25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7064" y="2885139"/>
            <a:ext cx="3075274" cy="29144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6D03192-8CC3-4FE0-BE42-88F74EDCE83D}"/>
              </a:ext>
            </a:extLst>
          </p:cNvPr>
          <p:cNvSpPr/>
          <p:nvPr/>
        </p:nvSpPr>
        <p:spPr>
          <a:xfrm>
            <a:off x="8337064" y="5390606"/>
            <a:ext cx="3075274" cy="409008"/>
          </a:xfrm>
          <a:prstGeom prst="rect">
            <a:avLst/>
          </a:prstGeom>
          <a:solidFill>
            <a:schemeClr val="accent6">
              <a:alpha val="4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890383680"/>
      </p:ext>
    </p:extLst>
  </p:cSld>
  <p:clrMapOvr>
    <a:masterClrMapping/>
  </p:clrMapOvr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384</TotalTime>
  <Words>1794</Words>
  <Application>Microsoft Office PowerPoint</Application>
  <PresentationFormat>Widescreen</PresentationFormat>
  <Paragraphs>223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6" baseType="lpstr">
      <vt:lpstr>Raleway</vt:lpstr>
      <vt:lpstr>Consolas</vt:lpstr>
      <vt:lpstr>Lustria</vt:lpstr>
      <vt:lpstr>Verdana</vt:lpstr>
      <vt:lpstr>Lato</vt:lpstr>
      <vt:lpstr>Calibri</vt:lpstr>
      <vt:lpstr>Arial</vt:lpstr>
      <vt:lpstr>Courier</vt:lpstr>
      <vt:lpstr>Streamline</vt:lpstr>
      <vt:lpstr>Writing Queries</vt:lpstr>
      <vt:lpstr>Review: Class 1 – Basics</vt:lpstr>
      <vt:lpstr>Class 2 Objectives</vt:lpstr>
      <vt:lpstr>Example - World Query</vt:lpstr>
      <vt:lpstr>Common SQL Clauses</vt:lpstr>
      <vt:lpstr>Example - World Query</vt:lpstr>
      <vt:lpstr>SQL Operators</vt:lpstr>
      <vt:lpstr>SQL Functions</vt:lpstr>
      <vt:lpstr>Example - Continent Query</vt:lpstr>
      <vt:lpstr>Subqueries</vt:lpstr>
      <vt:lpstr>Subqueries - Example</vt:lpstr>
      <vt:lpstr>Example - Continent Query</vt:lpstr>
      <vt:lpstr>How did it work?</vt:lpstr>
      <vt:lpstr>Exercises</vt:lpstr>
      <vt:lpstr>Project Milestones</vt:lpstr>
      <vt:lpstr>Class Project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Writing Queries</dc:title>
  <dc:creator>JTB Ventures LLC</dc:creator>
  <cp:lastModifiedBy>Jeremy Bergmann</cp:lastModifiedBy>
  <cp:revision>35</cp:revision>
  <dcterms:modified xsi:type="dcterms:W3CDTF">2021-10-20T19:16:40Z</dcterms:modified>
</cp:coreProperties>
</file>